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2.xml" ContentType="application/inkml+xml"/>
  <Override PartName="/ppt/ink/ink3.xml" ContentType="application/inkml+xml"/>
  <Override PartName="/ppt/ink/ink4.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29"/>
  </p:notesMasterIdLst>
  <p:sldIdLst>
    <p:sldId id="264" r:id="rId2"/>
    <p:sldId id="272" r:id="rId3"/>
    <p:sldId id="271" r:id="rId4"/>
    <p:sldId id="277" r:id="rId5"/>
    <p:sldId id="298" r:id="rId6"/>
    <p:sldId id="276" r:id="rId7"/>
    <p:sldId id="297" r:id="rId8"/>
    <p:sldId id="302" r:id="rId9"/>
    <p:sldId id="300" r:id="rId10"/>
    <p:sldId id="309" r:id="rId11"/>
    <p:sldId id="321" r:id="rId12"/>
    <p:sldId id="299" r:id="rId13"/>
    <p:sldId id="301" r:id="rId14"/>
    <p:sldId id="316" r:id="rId15"/>
    <p:sldId id="303" r:id="rId16"/>
    <p:sldId id="308" r:id="rId17"/>
    <p:sldId id="313" r:id="rId18"/>
    <p:sldId id="315" r:id="rId19"/>
    <p:sldId id="318" r:id="rId20"/>
    <p:sldId id="314" r:id="rId21"/>
    <p:sldId id="260" r:id="rId22"/>
    <p:sldId id="320" r:id="rId23"/>
    <p:sldId id="263" r:id="rId24"/>
    <p:sldId id="323" r:id="rId25"/>
    <p:sldId id="322" r:id="rId26"/>
    <p:sldId id="312" r:id="rId27"/>
    <p:sldId id="319" r:id="rId2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ie Kradolfer" initials="JK" lastIdx="6" clrIdx="0">
    <p:extLst>
      <p:ext uri="{19B8F6BF-5375-455C-9EA6-DF929625EA0E}">
        <p15:presenceInfo xmlns:p15="http://schemas.microsoft.com/office/powerpoint/2012/main" userId="c4252038a2c3f12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A2D"/>
    <a:srgbClr val="0F6A35"/>
    <a:srgbClr val="63676B"/>
    <a:srgbClr val="FBBF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9"/>
  </p:normalViewPr>
  <p:slideViewPr>
    <p:cSldViewPr snapToGrid="0" snapToObjects="1">
      <p:cViewPr varScale="1">
        <p:scale>
          <a:sx n="87" d="100"/>
          <a:sy n="87" d="100"/>
        </p:scale>
        <p:origin x="66" y="10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FAA1BE-0E05-45BB-86B5-4161482D2A96}" type="doc">
      <dgm:prSet loTypeId="urn:microsoft.com/office/officeart/2005/8/layout/list1" loCatId="list" qsTypeId="urn:microsoft.com/office/officeart/2005/8/quickstyle/simple1" qsCatId="simple" csTypeId="urn:microsoft.com/office/officeart/2005/8/colors/accent4_3" csCatId="accent4" phldr="1"/>
      <dgm:spPr/>
      <dgm:t>
        <a:bodyPr/>
        <a:lstStyle/>
        <a:p>
          <a:endParaRPr lang="en-US"/>
        </a:p>
      </dgm:t>
    </dgm:pt>
    <dgm:pt modelId="{161A055D-6839-44CC-8F95-001E2E6F61ED}">
      <dgm:prSet/>
      <dgm:spPr/>
      <dgm:t>
        <a:bodyPr/>
        <a:lstStyle/>
        <a:p>
          <a:r>
            <a:rPr lang="nl-NL" dirty="0"/>
            <a:t>Tafel 3 </a:t>
          </a:r>
          <a:endParaRPr lang="en-US" dirty="0"/>
        </a:p>
      </dgm:t>
    </dgm:pt>
    <dgm:pt modelId="{6CC2C29D-6185-4B47-AC3A-D4755DC9A4E6}" type="parTrans" cxnId="{A0C5D12F-10B0-4E11-B3B1-CB7131F13628}">
      <dgm:prSet/>
      <dgm:spPr/>
      <dgm:t>
        <a:bodyPr/>
        <a:lstStyle/>
        <a:p>
          <a:endParaRPr lang="en-US"/>
        </a:p>
      </dgm:t>
    </dgm:pt>
    <dgm:pt modelId="{08B7E65A-C5B7-46F0-BE61-74932873E98A}" type="sibTrans" cxnId="{A0C5D12F-10B0-4E11-B3B1-CB7131F13628}">
      <dgm:prSet/>
      <dgm:spPr/>
      <dgm:t>
        <a:bodyPr/>
        <a:lstStyle/>
        <a:p>
          <a:endParaRPr lang="en-US"/>
        </a:p>
      </dgm:t>
    </dgm:pt>
    <dgm:pt modelId="{F9489607-F510-43DC-98B3-F580D031CE43}">
      <dgm:prSet/>
      <dgm:spPr/>
      <dgm:t>
        <a:bodyPr/>
        <a:lstStyle/>
        <a:p>
          <a:r>
            <a:rPr lang="nl-NL" dirty="0"/>
            <a:t>Participatie </a:t>
          </a:r>
          <a:endParaRPr lang="en-US" dirty="0"/>
        </a:p>
      </dgm:t>
    </dgm:pt>
    <dgm:pt modelId="{739B3CE7-E2A2-4F84-8B1B-7143C870A34F}" type="parTrans" cxnId="{9759A5E9-7FF1-4016-9470-1655B5B6DECA}">
      <dgm:prSet/>
      <dgm:spPr/>
      <dgm:t>
        <a:bodyPr/>
        <a:lstStyle/>
        <a:p>
          <a:endParaRPr lang="en-US"/>
        </a:p>
      </dgm:t>
    </dgm:pt>
    <dgm:pt modelId="{C9073E69-22B8-40D1-8091-1A82722AC4B5}" type="sibTrans" cxnId="{9759A5E9-7FF1-4016-9470-1655B5B6DECA}">
      <dgm:prSet/>
      <dgm:spPr/>
      <dgm:t>
        <a:bodyPr/>
        <a:lstStyle/>
        <a:p>
          <a:endParaRPr lang="en-US"/>
        </a:p>
      </dgm:t>
    </dgm:pt>
    <dgm:pt modelId="{4AE80D05-CDFF-459E-B52A-103DA80EFAC4}">
      <dgm:prSet/>
      <dgm:spPr/>
      <dgm:t>
        <a:bodyPr/>
        <a:lstStyle/>
        <a:p>
          <a:r>
            <a:rPr lang="en-US" dirty="0"/>
            <a:t>Tafel 1</a:t>
          </a:r>
        </a:p>
      </dgm:t>
    </dgm:pt>
    <dgm:pt modelId="{96AC327B-266B-4330-9BE5-63ACE451668F}" type="parTrans" cxnId="{BBF048B5-98A0-42F7-B933-1E5E63C59B82}">
      <dgm:prSet/>
      <dgm:spPr/>
      <dgm:t>
        <a:bodyPr/>
        <a:lstStyle/>
        <a:p>
          <a:endParaRPr lang="en-US"/>
        </a:p>
      </dgm:t>
    </dgm:pt>
    <dgm:pt modelId="{E254DC46-E0DF-4E56-99F7-8C1783089735}" type="sibTrans" cxnId="{BBF048B5-98A0-42F7-B933-1E5E63C59B82}">
      <dgm:prSet/>
      <dgm:spPr/>
      <dgm:t>
        <a:bodyPr/>
        <a:lstStyle/>
        <a:p>
          <a:endParaRPr lang="en-US"/>
        </a:p>
      </dgm:t>
    </dgm:pt>
    <dgm:pt modelId="{B85A9271-9368-4597-800D-28CE8967FE1C}">
      <dgm:prSet/>
      <dgm:spPr/>
      <dgm:t>
        <a:bodyPr/>
        <a:lstStyle/>
        <a:p>
          <a:r>
            <a:rPr lang="nl-NL" dirty="0"/>
            <a:t>Werkzaamheden kabels en leidingen</a:t>
          </a:r>
          <a:endParaRPr lang="en-US" dirty="0"/>
        </a:p>
      </dgm:t>
    </dgm:pt>
    <dgm:pt modelId="{E40CF298-477E-4774-AF36-BDE744F45B24}" type="parTrans" cxnId="{95E95BCC-E652-4723-ABF1-98D58E2C9475}">
      <dgm:prSet/>
      <dgm:spPr/>
      <dgm:t>
        <a:bodyPr/>
        <a:lstStyle/>
        <a:p>
          <a:endParaRPr lang="en-US"/>
        </a:p>
      </dgm:t>
    </dgm:pt>
    <dgm:pt modelId="{15EBB9F7-13A7-40A8-9AE2-C8AE4F3DA2F5}" type="sibTrans" cxnId="{95E95BCC-E652-4723-ABF1-98D58E2C9475}">
      <dgm:prSet/>
      <dgm:spPr/>
      <dgm:t>
        <a:bodyPr/>
        <a:lstStyle/>
        <a:p>
          <a:endParaRPr lang="en-US"/>
        </a:p>
      </dgm:t>
    </dgm:pt>
    <dgm:pt modelId="{93D52484-EEF9-448F-A339-C2281ABDA6E1}">
      <dgm:prSet/>
      <dgm:spPr/>
      <dgm:t>
        <a:bodyPr/>
        <a:lstStyle/>
        <a:p>
          <a:r>
            <a:rPr lang="nl-NL" dirty="0"/>
            <a:t>Tafel 2</a:t>
          </a:r>
        </a:p>
      </dgm:t>
    </dgm:pt>
    <dgm:pt modelId="{2970DE88-B52F-44A4-A7CF-863809A92885}" type="parTrans" cxnId="{B2507CDC-FB60-45DE-9F77-1225FB130587}">
      <dgm:prSet/>
      <dgm:spPr/>
      <dgm:t>
        <a:bodyPr/>
        <a:lstStyle/>
        <a:p>
          <a:endParaRPr lang="en-US"/>
        </a:p>
      </dgm:t>
    </dgm:pt>
    <dgm:pt modelId="{C99916E4-DE7A-46A9-92E1-FB75CDBF639A}" type="sibTrans" cxnId="{B2507CDC-FB60-45DE-9F77-1225FB130587}">
      <dgm:prSet/>
      <dgm:spPr/>
      <dgm:t>
        <a:bodyPr/>
        <a:lstStyle/>
        <a:p>
          <a:endParaRPr lang="en-US"/>
        </a:p>
      </dgm:t>
    </dgm:pt>
    <dgm:pt modelId="{ED24800A-38C5-48B9-9B13-13754CBDCDDD}">
      <dgm:prSet/>
      <dgm:spPr/>
      <dgm:t>
        <a:bodyPr/>
        <a:lstStyle/>
        <a:p>
          <a:r>
            <a:rPr lang="nl-NL" dirty="0"/>
            <a:t>Werkzaamheden gemeente </a:t>
          </a:r>
          <a:endParaRPr lang="en-US" dirty="0"/>
        </a:p>
      </dgm:t>
    </dgm:pt>
    <dgm:pt modelId="{9622842C-9E4B-4AF6-9F1D-E08C4BA2589C}" type="parTrans" cxnId="{8B89CC93-433D-4378-B120-231649BF6EA8}">
      <dgm:prSet/>
      <dgm:spPr/>
      <dgm:t>
        <a:bodyPr/>
        <a:lstStyle/>
        <a:p>
          <a:endParaRPr lang="en-US"/>
        </a:p>
      </dgm:t>
    </dgm:pt>
    <dgm:pt modelId="{7602490D-1FD5-4B2D-936B-C058C5922455}" type="sibTrans" cxnId="{8B89CC93-433D-4378-B120-231649BF6EA8}">
      <dgm:prSet/>
      <dgm:spPr/>
      <dgm:t>
        <a:bodyPr/>
        <a:lstStyle/>
        <a:p>
          <a:endParaRPr lang="en-US"/>
        </a:p>
      </dgm:t>
    </dgm:pt>
    <dgm:pt modelId="{7546F71F-F88A-421B-9EFC-9CF99E23BFEB}">
      <dgm:prSet/>
      <dgm:spPr/>
      <dgm:t>
        <a:bodyPr/>
        <a:lstStyle/>
        <a:p>
          <a:r>
            <a:rPr lang="en-US" dirty="0"/>
            <a:t>Scherm</a:t>
          </a:r>
        </a:p>
      </dgm:t>
    </dgm:pt>
    <dgm:pt modelId="{B002CF9A-9544-4AF6-A4E9-99580DDE821A}" type="parTrans" cxnId="{145E8091-2558-4159-8364-827E9FFC161C}">
      <dgm:prSet/>
      <dgm:spPr/>
      <dgm:t>
        <a:bodyPr/>
        <a:lstStyle/>
        <a:p>
          <a:endParaRPr lang="nl-NL"/>
        </a:p>
      </dgm:t>
    </dgm:pt>
    <dgm:pt modelId="{1EAF1A05-EA6A-435E-9E16-AF2E54129324}" type="sibTrans" cxnId="{145E8091-2558-4159-8364-827E9FFC161C}">
      <dgm:prSet/>
      <dgm:spPr/>
      <dgm:t>
        <a:bodyPr/>
        <a:lstStyle/>
        <a:p>
          <a:endParaRPr lang="nl-NL"/>
        </a:p>
      </dgm:t>
    </dgm:pt>
    <dgm:pt modelId="{C45241AB-8B48-4484-A538-5E91DE1E686C}">
      <dgm:prSet/>
      <dgm:spPr/>
      <dgm:t>
        <a:bodyPr/>
        <a:lstStyle/>
        <a:p>
          <a:r>
            <a:rPr lang="en-US" dirty="0" err="1"/>
            <a:t>Kansen</a:t>
          </a:r>
          <a:r>
            <a:rPr lang="en-US" dirty="0"/>
            <a:t> </a:t>
          </a:r>
          <a:r>
            <a:rPr lang="en-US" dirty="0" err="1"/>
            <a:t>voor</a:t>
          </a:r>
          <a:r>
            <a:rPr lang="en-US" dirty="0"/>
            <a:t> </a:t>
          </a:r>
          <a:r>
            <a:rPr lang="en-US" dirty="0" err="1"/>
            <a:t>klimaatmaatregelen</a:t>
          </a:r>
          <a:r>
            <a:rPr lang="en-US" dirty="0"/>
            <a:t> op eigen </a:t>
          </a:r>
          <a:r>
            <a:rPr lang="en-US" dirty="0" err="1"/>
            <a:t>terrein</a:t>
          </a:r>
          <a:endParaRPr lang="en-US" dirty="0"/>
        </a:p>
      </dgm:t>
    </dgm:pt>
    <dgm:pt modelId="{A43D8378-52A9-4F7E-AE4B-C1312FBDDEFC}" type="parTrans" cxnId="{46732108-94F0-4892-8F30-DF6AF7391568}">
      <dgm:prSet/>
      <dgm:spPr/>
      <dgm:t>
        <a:bodyPr/>
        <a:lstStyle/>
        <a:p>
          <a:endParaRPr lang="nl-NL"/>
        </a:p>
      </dgm:t>
    </dgm:pt>
    <dgm:pt modelId="{6C1AA489-7CE1-41DD-A17D-5371728FCCD8}" type="sibTrans" cxnId="{46732108-94F0-4892-8F30-DF6AF7391568}">
      <dgm:prSet/>
      <dgm:spPr/>
      <dgm:t>
        <a:bodyPr/>
        <a:lstStyle/>
        <a:p>
          <a:endParaRPr lang="nl-NL"/>
        </a:p>
      </dgm:t>
    </dgm:pt>
    <dgm:pt modelId="{229767AA-3776-3745-B7F1-FBB041EB7E9A}" type="pres">
      <dgm:prSet presAssocID="{BFFAA1BE-0E05-45BB-86B5-4161482D2A96}" presName="linear" presStyleCnt="0">
        <dgm:presLayoutVars>
          <dgm:dir/>
          <dgm:animLvl val="lvl"/>
          <dgm:resizeHandles val="exact"/>
        </dgm:presLayoutVars>
      </dgm:prSet>
      <dgm:spPr/>
    </dgm:pt>
    <dgm:pt modelId="{FD7CB137-5C0E-374A-9BF5-65DDB69ED748}" type="pres">
      <dgm:prSet presAssocID="{4AE80D05-CDFF-459E-B52A-103DA80EFAC4}" presName="parentLin" presStyleCnt="0"/>
      <dgm:spPr/>
    </dgm:pt>
    <dgm:pt modelId="{4AAD9DEC-34D8-614B-9ECB-BD80C7129E9E}" type="pres">
      <dgm:prSet presAssocID="{4AE80D05-CDFF-459E-B52A-103DA80EFAC4}" presName="parentLeftMargin" presStyleLbl="node1" presStyleIdx="0" presStyleCnt="4"/>
      <dgm:spPr/>
    </dgm:pt>
    <dgm:pt modelId="{66358A7E-9245-0B46-A4EA-E660D89B65DB}" type="pres">
      <dgm:prSet presAssocID="{4AE80D05-CDFF-459E-B52A-103DA80EFAC4}" presName="parentText" presStyleLbl="node1" presStyleIdx="0" presStyleCnt="4">
        <dgm:presLayoutVars>
          <dgm:chMax val="0"/>
          <dgm:bulletEnabled val="1"/>
        </dgm:presLayoutVars>
      </dgm:prSet>
      <dgm:spPr/>
    </dgm:pt>
    <dgm:pt modelId="{37286F25-E1ED-EE48-B206-C57BD84709C9}" type="pres">
      <dgm:prSet presAssocID="{4AE80D05-CDFF-459E-B52A-103DA80EFAC4}" presName="negativeSpace" presStyleCnt="0"/>
      <dgm:spPr/>
    </dgm:pt>
    <dgm:pt modelId="{F798A876-7747-6344-B42C-3F115B449742}" type="pres">
      <dgm:prSet presAssocID="{4AE80D05-CDFF-459E-B52A-103DA80EFAC4}" presName="childText" presStyleLbl="conFgAcc1" presStyleIdx="0" presStyleCnt="4">
        <dgm:presLayoutVars>
          <dgm:bulletEnabled val="1"/>
        </dgm:presLayoutVars>
      </dgm:prSet>
      <dgm:spPr/>
    </dgm:pt>
    <dgm:pt modelId="{A6403C02-302A-2544-AA14-3946821B54DA}" type="pres">
      <dgm:prSet presAssocID="{E254DC46-E0DF-4E56-99F7-8C1783089735}" presName="spaceBetweenRectangles" presStyleCnt="0"/>
      <dgm:spPr/>
    </dgm:pt>
    <dgm:pt modelId="{ECFDE580-C0F4-914D-9BA7-8590BCC2A59D}" type="pres">
      <dgm:prSet presAssocID="{93D52484-EEF9-448F-A339-C2281ABDA6E1}" presName="parentLin" presStyleCnt="0"/>
      <dgm:spPr/>
    </dgm:pt>
    <dgm:pt modelId="{3482C7B2-C783-CF4D-83E0-98C26A8152A9}" type="pres">
      <dgm:prSet presAssocID="{93D52484-EEF9-448F-A339-C2281ABDA6E1}" presName="parentLeftMargin" presStyleLbl="node1" presStyleIdx="0" presStyleCnt="4"/>
      <dgm:spPr/>
    </dgm:pt>
    <dgm:pt modelId="{34164555-B11F-BB43-8F4E-8FCAD3E2F200}" type="pres">
      <dgm:prSet presAssocID="{93D52484-EEF9-448F-A339-C2281ABDA6E1}" presName="parentText" presStyleLbl="node1" presStyleIdx="1" presStyleCnt="4">
        <dgm:presLayoutVars>
          <dgm:chMax val="0"/>
          <dgm:bulletEnabled val="1"/>
        </dgm:presLayoutVars>
      </dgm:prSet>
      <dgm:spPr/>
    </dgm:pt>
    <dgm:pt modelId="{6BAAD659-7ACD-0444-8E10-099DCBA3D22D}" type="pres">
      <dgm:prSet presAssocID="{93D52484-EEF9-448F-A339-C2281ABDA6E1}" presName="negativeSpace" presStyleCnt="0"/>
      <dgm:spPr/>
    </dgm:pt>
    <dgm:pt modelId="{C927EDD4-250C-E441-A6AF-3D0D6FDC52CD}" type="pres">
      <dgm:prSet presAssocID="{93D52484-EEF9-448F-A339-C2281ABDA6E1}" presName="childText" presStyleLbl="conFgAcc1" presStyleIdx="1" presStyleCnt="4">
        <dgm:presLayoutVars>
          <dgm:bulletEnabled val="1"/>
        </dgm:presLayoutVars>
      </dgm:prSet>
      <dgm:spPr/>
    </dgm:pt>
    <dgm:pt modelId="{81049995-B4D6-6442-A6F6-BFE4E973329E}" type="pres">
      <dgm:prSet presAssocID="{C99916E4-DE7A-46A9-92E1-FB75CDBF639A}" presName="spaceBetweenRectangles" presStyleCnt="0"/>
      <dgm:spPr/>
    </dgm:pt>
    <dgm:pt modelId="{D736E1FC-A0B6-CE44-8311-596B39B6F65B}" type="pres">
      <dgm:prSet presAssocID="{161A055D-6839-44CC-8F95-001E2E6F61ED}" presName="parentLin" presStyleCnt="0"/>
      <dgm:spPr/>
    </dgm:pt>
    <dgm:pt modelId="{A4206F3C-600F-9F4B-96DE-F9F0A7DE7C66}" type="pres">
      <dgm:prSet presAssocID="{161A055D-6839-44CC-8F95-001E2E6F61ED}" presName="parentLeftMargin" presStyleLbl="node1" presStyleIdx="1" presStyleCnt="4"/>
      <dgm:spPr/>
    </dgm:pt>
    <dgm:pt modelId="{08CAA333-24F3-F141-BFD7-327952EE0261}" type="pres">
      <dgm:prSet presAssocID="{161A055D-6839-44CC-8F95-001E2E6F61ED}" presName="parentText" presStyleLbl="node1" presStyleIdx="2" presStyleCnt="4">
        <dgm:presLayoutVars>
          <dgm:chMax val="0"/>
          <dgm:bulletEnabled val="1"/>
        </dgm:presLayoutVars>
      </dgm:prSet>
      <dgm:spPr/>
    </dgm:pt>
    <dgm:pt modelId="{A55D6D1A-203F-5E49-A825-345BC2E0A92B}" type="pres">
      <dgm:prSet presAssocID="{161A055D-6839-44CC-8F95-001E2E6F61ED}" presName="negativeSpace" presStyleCnt="0"/>
      <dgm:spPr/>
    </dgm:pt>
    <dgm:pt modelId="{DFEBD520-1665-9644-920F-329E8D4926EA}" type="pres">
      <dgm:prSet presAssocID="{161A055D-6839-44CC-8F95-001E2E6F61ED}" presName="childText" presStyleLbl="conFgAcc1" presStyleIdx="2" presStyleCnt="4">
        <dgm:presLayoutVars>
          <dgm:bulletEnabled val="1"/>
        </dgm:presLayoutVars>
      </dgm:prSet>
      <dgm:spPr/>
    </dgm:pt>
    <dgm:pt modelId="{5A78E5EA-CAFD-48C8-9307-3051505282DF}" type="pres">
      <dgm:prSet presAssocID="{08B7E65A-C5B7-46F0-BE61-74932873E98A}" presName="spaceBetweenRectangles" presStyleCnt="0"/>
      <dgm:spPr/>
    </dgm:pt>
    <dgm:pt modelId="{F87AF6FE-9D95-47C2-ACE9-38A0E5EB1576}" type="pres">
      <dgm:prSet presAssocID="{7546F71F-F88A-421B-9EFC-9CF99E23BFEB}" presName="parentLin" presStyleCnt="0"/>
      <dgm:spPr/>
    </dgm:pt>
    <dgm:pt modelId="{BD89466F-CF84-4EDE-BAE2-D63EF032BC34}" type="pres">
      <dgm:prSet presAssocID="{7546F71F-F88A-421B-9EFC-9CF99E23BFEB}" presName="parentLeftMargin" presStyleLbl="node1" presStyleIdx="2" presStyleCnt="4"/>
      <dgm:spPr/>
    </dgm:pt>
    <dgm:pt modelId="{C80EDBD9-F068-4019-B383-80616B8E626C}" type="pres">
      <dgm:prSet presAssocID="{7546F71F-F88A-421B-9EFC-9CF99E23BFEB}" presName="parentText" presStyleLbl="node1" presStyleIdx="3" presStyleCnt="4">
        <dgm:presLayoutVars>
          <dgm:chMax val="0"/>
          <dgm:bulletEnabled val="1"/>
        </dgm:presLayoutVars>
      </dgm:prSet>
      <dgm:spPr/>
    </dgm:pt>
    <dgm:pt modelId="{C01B3C3C-E9B3-4278-A7DF-51E6D43D3481}" type="pres">
      <dgm:prSet presAssocID="{7546F71F-F88A-421B-9EFC-9CF99E23BFEB}" presName="negativeSpace" presStyleCnt="0"/>
      <dgm:spPr/>
    </dgm:pt>
    <dgm:pt modelId="{BCC9B516-2E25-468E-9025-D7723D481EB4}" type="pres">
      <dgm:prSet presAssocID="{7546F71F-F88A-421B-9EFC-9CF99E23BFEB}" presName="childText" presStyleLbl="conFgAcc1" presStyleIdx="3" presStyleCnt="4">
        <dgm:presLayoutVars>
          <dgm:bulletEnabled val="1"/>
        </dgm:presLayoutVars>
      </dgm:prSet>
      <dgm:spPr/>
    </dgm:pt>
  </dgm:ptLst>
  <dgm:cxnLst>
    <dgm:cxn modelId="{46732108-94F0-4892-8F30-DF6AF7391568}" srcId="{7546F71F-F88A-421B-9EFC-9CF99E23BFEB}" destId="{C45241AB-8B48-4484-A538-5E91DE1E686C}" srcOrd="0" destOrd="0" parTransId="{A43D8378-52A9-4F7E-AE4B-C1312FBDDEFC}" sibTransId="{6C1AA489-7CE1-41DD-A17D-5371728FCCD8}"/>
    <dgm:cxn modelId="{A3014A16-2D37-DB40-A6EF-8CECE310CB6E}" type="presOf" srcId="{161A055D-6839-44CC-8F95-001E2E6F61ED}" destId="{08CAA333-24F3-F141-BFD7-327952EE0261}" srcOrd="1" destOrd="0" presId="urn:microsoft.com/office/officeart/2005/8/layout/list1"/>
    <dgm:cxn modelId="{5F6BBE27-4AFB-3647-9F5C-EBF62C62B169}" type="presOf" srcId="{BFFAA1BE-0E05-45BB-86B5-4161482D2A96}" destId="{229767AA-3776-3745-B7F1-FBB041EB7E9A}" srcOrd="0" destOrd="0" presId="urn:microsoft.com/office/officeart/2005/8/layout/list1"/>
    <dgm:cxn modelId="{A0C5D12F-10B0-4E11-B3B1-CB7131F13628}" srcId="{BFFAA1BE-0E05-45BB-86B5-4161482D2A96}" destId="{161A055D-6839-44CC-8F95-001E2E6F61ED}" srcOrd="2" destOrd="0" parTransId="{6CC2C29D-6185-4B47-AC3A-D4755DC9A4E6}" sibTransId="{08B7E65A-C5B7-46F0-BE61-74932873E98A}"/>
    <dgm:cxn modelId="{2824943B-165B-0E47-A947-E386BE5FA89C}" type="presOf" srcId="{161A055D-6839-44CC-8F95-001E2E6F61ED}" destId="{A4206F3C-600F-9F4B-96DE-F9F0A7DE7C66}" srcOrd="0" destOrd="0" presId="urn:microsoft.com/office/officeart/2005/8/layout/list1"/>
    <dgm:cxn modelId="{554A3474-7E65-43B8-871E-013BB440425D}" type="presOf" srcId="{C45241AB-8B48-4484-A538-5E91DE1E686C}" destId="{BCC9B516-2E25-468E-9025-D7723D481EB4}" srcOrd="0" destOrd="0" presId="urn:microsoft.com/office/officeart/2005/8/layout/list1"/>
    <dgm:cxn modelId="{13A69056-F393-4249-972A-93C00849900E}" type="presOf" srcId="{4AE80D05-CDFF-459E-B52A-103DA80EFAC4}" destId="{4AAD9DEC-34D8-614B-9ECB-BD80C7129E9E}" srcOrd="0" destOrd="0" presId="urn:microsoft.com/office/officeart/2005/8/layout/list1"/>
    <dgm:cxn modelId="{26FE6589-A651-AF4F-B8F0-3AE8BEADFF30}" type="presOf" srcId="{93D52484-EEF9-448F-A339-C2281ABDA6E1}" destId="{3482C7B2-C783-CF4D-83E0-98C26A8152A9}" srcOrd="0" destOrd="0" presId="urn:microsoft.com/office/officeart/2005/8/layout/list1"/>
    <dgm:cxn modelId="{145E8091-2558-4159-8364-827E9FFC161C}" srcId="{BFFAA1BE-0E05-45BB-86B5-4161482D2A96}" destId="{7546F71F-F88A-421B-9EFC-9CF99E23BFEB}" srcOrd="3" destOrd="0" parTransId="{B002CF9A-9544-4AF6-A4E9-99580DDE821A}" sibTransId="{1EAF1A05-EA6A-435E-9E16-AF2E54129324}"/>
    <dgm:cxn modelId="{3BB97393-61FF-614E-95EB-9327DFB23318}" type="presOf" srcId="{B85A9271-9368-4597-800D-28CE8967FE1C}" destId="{F798A876-7747-6344-B42C-3F115B449742}" srcOrd="0" destOrd="0" presId="urn:microsoft.com/office/officeart/2005/8/layout/list1"/>
    <dgm:cxn modelId="{8B89CC93-433D-4378-B120-231649BF6EA8}" srcId="{93D52484-EEF9-448F-A339-C2281ABDA6E1}" destId="{ED24800A-38C5-48B9-9B13-13754CBDCDDD}" srcOrd="0" destOrd="0" parTransId="{9622842C-9E4B-4AF6-9F1D-E08C4BA2589C}" sibTransId="{7602490D-1FD5-4B2D-936B-C058C5922455}"/>
    <dgm:cxn modelId="{7C20EA96-47D5-4C0B-BEC5-38498A4CD9E9}" type="presOf" srcId="{7546F71F-F88A-421B-9EFC-9CF99E23BFEB}" destId="{BD89466F-CF84-4EDE-BAE2-D63EF032BC34}" srcOrd="0" destOrd="0" presId="urn:microsoft.com/office/officeart/2005/8/layout/list1"/>
    <dgm:cxn modelId="{3C2C90A5-4267-5E41-83F1-4C02FDE4E685}" type="presOf" srcId="{93D52484-EEF9-448F-A339-C2281ABDA6E1}" destId="{34164555-B11F-BB43-8F4E-8FCAD3E2F200}" srcOrd="1" destOrd="0" presId="urn:microsoft.com/office/officeart/2005/8/layout/list1"/>
    <dgm:cxn modelId="{BBF048B5-98A0-42F7-B933-1E5E63C59B82}" srcId="{BFFAA1BE-0E05-45BB-86B5-4161482D2A96}" destId="{4AE80D05-CDFF-459E-B52A-103DA80EFAC4}" srcOrd="0" destOrd="0" parTransId="{96AC327B-266B-4330-9BE5-63ACE451668F}" sibTransId="{E254DC46-E0DF-4E56-99F7-8C1783089735}"/>
    <dgm:cxn modelId="{BBEEC1C0-FB7C-7743-A5A0-9C9DDF3B8B08}" type="presOf" srcId="{F9489607-F510-43DC-98B3-F580D031CE43}" destId="{DFEBD520-1665-9644-920F-329E8D4926EA}" srcOrd="0" destOrd="0" presId="urn:microsoft.com/office/officeart/2005/8/layout/list1"/>
    <dgm:cxn modelId="{95E95BCC-E652-4723-ABF1-98D58E2C9475}" srcId="{4AE80D05-CDFF-459E-B52A-103DA80EFAC4}" destId="{B85A9271-9368-4597-800D-28CE8967FE1C}" srcOrd="0" destOrd="0" parTransId="{E40CF298-477E-4774-AF36-BDE744F45B24}" sibTransId="{15EBB9F7-13A7-40A8-9AE2-C8AE4F3DA2F5}"/>
    <dgm:cxn modelId="{ED5BB9CC-193B-BC48-A3A3-6A20CCD282FE}" type="presOf" srcId="{4AE80D05-CDFF-459E-B52A-103DA80EFAC4}" destId="{66358A7E-9245-0B46-A4EA-E660D89B65DB}" srcOrd="1" destOrd="0" presId="urn:microsoft.com/office/officeart/2005/8/layout/list1"/>
    <dgm:cxn modelId="{5F48C8D7-CF4F-D24A-8FD9-DBDD69B8AF30}" type="presOf" srcId="{ED24800A-38C5-48B9-9B13-13754CBDCDDD}" destId="{C927EDD4-250C-E441-A6AF-3D0D6FDC52CD}" srcOrd="0" destOrd="0" presId="urn:microsoft.com/office/officeart/2005/8/layout/list1"/>
    <dgm:cxn modelId="{B2507CDC-FB60-45DE-9F77-1225FB130587}" srcId="{BFFAA1BE-0E05-45BB-86B5-4161482D2A96}" destId="{93D52484-EEF9-448F-A339-C2281ABDA6E1}" srcOrd="1" destOrd="0" parTransId="{2970DE88-B52F-44A4-A7CF-863809A92885}" sibTransId="{C99916E4-DE7A-46A9-92E1-FB75CDBF639A}"/>
    <dgm:cxn modelId="{9759A5E9-7FF1-4016-9470-1655B5B6DECA}" srcId="{161A055D-6839-44CC-8F95-001E2E6F61ED}" destId="{F9489607-F510-43DC-98B3-F580D031CE43}" srcOrd="0" destOrd="0" parTransId="{739B3CE7-E2A2-4F84-8B1B-7143C870A34F}" sibTransId="{C9073E69-22B8-40D1-8091-1A82722AC4B5}"/>
    <dgm:cxn modelId="{344822FD-3624-4099-BCA3-4F93C23962C7}" type="presOf" srcId="{7546F71F-F88A-421B-9EFC-9CF99E23BFEB}" destId="{C80EDBD9-F068-4019-B383-80616B8E626C}" srcOrd="1" destOrd="0" presId="urn:microsoft.com/office/officeart/2005/8/layout/list1"/>
    <dgm:cxn modelId="{968AE20E-4599-B64A-BE95-433E857252C5}" type="presParOf" srcId="{229767AA-3776-3745-B7F1-FBB041EB7E9A}" destId="{FD7CB137-5C0E-374A-9BF5-65DDB69ED748}" srcOrd="0" destOrd="0" presId="urn:microsoft.com/office/officeart/2005/8/layout/list1"/>
    <dgm:cxn modelId="{7468C1E4-5F1D-434A-8CCB-0ABC5595CDFD}" type="presParOf" srcId="{FD7CB137-5C0E-374A-9BF5-65DDB69ED748}" destId="{4AAD9DEC-34D8-614B-9ECB-BD80C7129E9E}" srcOrd="0" destOrd="0" presId="urn:microsoft.com/office/officeart/2005/8/layout/list1"/>
    <dgm:cxn modelId="{E47F8CA4-1E72-4443-9CE7-DFD0BC98B659}" type="presParOf" srcId="{FD7CB137-5C0E-374A-9BF5-65DDB69ED748}" destId="{66358A7E-9245-0B46-A4EA-E660D89B65DB}" srcOrd="1" destOrd="0" presId="urn:microsoft.com/office/officeart/2005/8/layout/list1"/>
    <dgm:cxn modelId="{7844F094-F0EC-6146-A9D8-FF3E6CB2D851}" type="presParOf" srcId="{229767AA-3776-3745-B7F1-FBB041EB7E9A}" destId="{37286F25-E1ED-EE48-B206-C57BD84709C9}" srcOrd="1" destOrd="0" presId="urn:microsoft.com/office/officeart/2005/8/layout/list1"/>
    <dgm:cxn modelId="{A528CC5F-B9DA-B44D-AAE3-EFD8515E4911}" type="presParOf" srcId="{229767AA-3776-3745-B7F1-FBB041EB7E9A}" destId="{F798A876-7747-6344-B42C-3F115B449742}" srcOrd="2" destOrd="0" presId="urn:microsoft.com/office/officeart/2005/8/layout/list1"/>
    <dgm:cxn modelId="{D89F4514-0268-794B-BC11-ACF2F05111DC}" type="presParOf" srcId="{229767AA-3776-3745-B7F1-FBB041EB7E9A}" destId="{A6403C02-302A-2544-AA14-3946821B54DA}" srcOrd="3" destOrd="0" presId="urn:microsoft.com/office/officeart/2005/8/layout/list1"/>
    <dgm:cxn modelId="{B7FF4DDE-CEFB-B649-BB92-3D9369433776}" type="presParOf" srcId="{229767AA-3776-3745-B7F1-FBB041EB7E9A}" destId="{ECFDE580-C0F4-914D-9BA7-8590BCC2A59D}" srcOrd="4" destOrd="0" presId="urn:microsoft.com/office/officeart/2005/8/layout/list1"/>
    <dgm:cxn modelId="{AB480F5C-6267-0F48-8086-E70B686DBAD5}" type="presParOf" srcId="{ECFDE580-C0F4-914D-9BA7-8590BCC2A59D}" destId="{3482C7B2-C783-CF4D-83E0-98C26A8152A9}" srcOrd="0" destOrd="0" presId="urn:microsoft.com/office/officeart/2005/8/layout/list1"/>
    <dgm:cxn modelId="{D665C47C-37AF-3643-91F8-43613B4A00FD}" type="presParOf" srcId="{ECFDE580-C0F4-914D-9BA7-8590BCC2A59D}" destId="{34164555-B11F-BB43-8F4E-8FCAD3E2F200}" srcOrd="1" destOrd="0" presId="urn:microsoft.com/office/officeart/2005/8/layout/list1"/>
    <dgm:cxn modelId="{924FDBD5-9599-E84A-9D2F-18737AE3AD1F}" type="presParOf" srcId="{229767AA-3776-3745-B7F1-FBB041EB7E9A}" destId="{6BAAD659-7ACD-0444-8E10-099DCBA3D22D}" srcOrd="5" destOrd="0" presId="urn:microsoft.com/office/officeart/2005/8/layout/list1"/>
    <dgm:cxn modelId="{34562C86-8A8B-2341-97EE-2A1E3FBEA5C6}" type="presParOf" srcId="{229767AA-3776-3745-B7F1-FBB041EB7E9A}" destId="{C927EDD4-250C-E441-A6AF-3D0D6FDC52CD}" srcOrd="6" destOrd="0" presId="urn:microsoft.com/office/officeart/2005/8/layout/list1"/>
    <dgm:cxn modelId="{FADCCAEB-0EC0-E04D-A1B5-888F42B744BF}" type="presParOf" srcId="{229767AA-3776-3745-B7F1-FBB041EB7E9A}" destId="{81049995-B4D6-6442-A6F6-BFE4E973329E}" srcOrd="7" destOrd="0" presId="urn:microsoft.com/office/officeart/2005/8/layout/list1"/>
    <dgm:cxn modelId="{760C67F4-7A11-DF44-B957-26DFA41AFA1F}" type="presParOf" srcId="{229767AA-3776-3745-B7F1-FBB041EB7E9A}" destId="{D736E1FC-A0B6-CE44-8311-596B39B6F65B}" srcOrd="8" destOrd="0" presId="urn:microsoft.com/office/officeart/2005/8/layout/list1"/>
    <dgm:cxn modelId="{3E98EB3A-12B8-4A40-9076-E596D203E267}" type="presParOf" srcId="{D736E1FC-A0B6-CE44-8311-596B39B6F65B}" destId="{A4206F3C-600F-9F4B-96DE-F9F0A7DE7C66}" srcOrd="0" destOrd="0" presId="urn:microsoft.com/office/officeart/2005/8/layout/list1"/>
    <dgm:cxn modelId="{947A0919-2B26-A949-9B58-970E386722D7}" type="presParOf" srcId="{D736E1FC-A0B6-CE44-8311-596B39B6F65B}" destId="{08CAA333-24F3-F141-BFD7-327952EE0261}" srcOrd="1" destOrd="0" presId="urn:microsoft.com/office/officeart/2005/8/layout/list1"/>
    <dgm:cxn modelId="{DABD7FBC-3A8A-E840-A8D8-6C42F377174B}" type="presParOf" srcId="{229767AA-3776-3745-B7F1-FBB041EB7E9A}" destId="{A55D6D1A-203F-5E49-A825-345BC2E0A92B}" srcOrd="9" destOrd="0" presId="urn:microsoft.com/office/officeart/2005/8/layout/list1"/>
    <dgm:cxn modelId="{CC781D65-46DF-A24A-B600-F4F032D62968}" type="presParOf" srcId="{229767AA-3776-3745-B7F1-FBB041EB7E9A}" destId="{DFEBD520-1665-9644-920F-329E8D4926EA}" srcOrd="10" destOrd="0" presId="urn:microsoft.com/office/officeart/2005/8/layout/list1"/>
    <dgm:cxn modelId="{49A621EA-9D07-4B95-83A3-02248F5E2EA5}" type="presParOf" srcId="{229767AA-3776-3745-B7F1-FBB041EB7E9A}" destId="{5A78E5EA-CAFD-48C8-9307-3051505282DF}" srcOrd="11" destOrd="0" presId="urn:microsoft.com/office/officeart/2005/8/layout/list1"/>
    <dgm:cxn modelId="{B334D229-2405-4FEF-96F7-0BF848967B9C}" type="presParOf" srcId="{229767AA-3776-3745-B7F1-FBB041EB7E9A}" destId="{F87AF6FE-9D95-47C2-ACE9-38A0E5EB1576}" srcOrd="12" destOrd="0" presId="urn:microsoft.com/office/officeart/2005/8/layout/list1"/>
    <dgm:cxn modelId="{DE42AC86-07CB-4C46-BEE6-71E0A243A84D}" type="presParOf" srcId="{F87AF6FE-9D95-47C2-ACE9-38A0E5EB1576}" destId="{BD89466F-CF84-4EDE-BAE2-D63EF032BC34}" srcOrd="0" destOrd="0" presId="urn:microsoft.com/office/officeart/2005/8/layout/list1"/>
    <dgm:cxn modelId="{A94B46B1-39AF-4394-B0C0-AB60D2100C5E}" type="presParOf" srcId="{F87AF6FE-9D95-47C2-ACE9-38A0E5EB1576}" destId="{C80EDBD9-F068-4019-B383-80616B8E626C}" srcOrd="1" destOrd="0" presId="urn:microsoft.com/office/officeart/2005/8/layout/list1"/>
    <dgm:cxn modelId="{0EC9F58F-2D33-44BF-B668-CC8D2B82F980}" type="presParOf" srcId="{229767AA-3776-3745-B7F1-FBB041EB7E9A}" destId="{C01B3C3C-E9B3-4278-A7DF-51E6D43D3481}" srcOrd="13" destOrd="0" presId="urn:microsoft.com/office/officeart/2005/8/layout/list1"/>
    <dgm:cxn modelId="{4C83F15A-A3BC-47E9-A9E5-73799AAAA6EE}" type="presParOf" srcId="{229767AA-3776-3745-B7F1-FBB041EB7E9A}" destId="{BCC9B516-2E25-468E-9025-D7723D481EB4}"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98A876-7747-6344-B42C-3F115B449742}">
      <dsp:nvSpPr>
        <dsp:cNvPr id="0" name=""/>
        <dsp:cNvSpPr/>
      </dsp:nvSpPr>
      <dsp:spPr>
        <a:xfrm>
          <a:off x="0" y="420389"/>
          <a:ext cx="6830568" cy="850500"/>
        </a:xfrm>
        <a:prstGeom prst="rect">
          <a:avLst/>
        </a:prstGeom>
        <a:solidFill>
          <a:schemeClr val="lt1">
            <a:alpha val="90000"/>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0128" tIns="416560" rIns="530128" bIns="142240" numCol="1" spcCol="1270" anchor="t" anchorCtr="0">
          <a:noAutofit/>
        </a:bodyPr>
        <a:lstStyle/>
        <a:p>
          <a:pPr marL="228600" lvl="1" indent="-228600" algn="l" defTabSz="889000">
            <a:lnSpc>
              <a:spcPct val="90000"/>
            </a:lnSpc>
            <a:spcBef>
              <a:spcPct val="0"/>
            </a:spcBef>
            <a:spcAft>
              <a:spcPct val="15000"/>
            </a:spcAft>
            <a:buChar char="•"/>
          </a:pPr>
          <a:r>
            <a:rPr lang="nl-NL" sz="2000" kern="1200" dirty="0"/>
            <a:t>Werkzaamheden kabels en leidingen</a:t>
          </a:r>
          <a:endParaRPr lang="en-US" sz="2000" kern="1200" dirty="0"/>
        </a:p>
      </dsp:txBody>
      <dsp:txXfrm>
        <a:off x="0" y="420389"/>
        <a:ext cx="6830568" cy="850500"/>
      </dsp:txXfrm>
    </dsp:sp>
    <dsp:sp modelId="{66358A7E-9245-0B46-A4EA-E660D89B65DB}">
      <dsp:nvSpPr>
        <dsp:cNvPr id="0" name=""/>
        <dsp:cNvSpPr/>
      </dsp:nvSpPr>
      <dsp:spPr>
        <a:xfrm>
          <a:off x="341528" y="125189"/>
          <a:ext cx="4781397" cy="590400"/>
        </a:xfrm>
        <a:prstGeom prst="roundRect">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725" tIns="0" rIns="180725" bIns="0" numCol="1" spcCol="1270" anchor="ctr" anchorCtr="0">
          <a:noAutofit/>
        </a:bodyPr>
        <a:lstStyle/>
        <a:p>
          <a:pPr marL="0" lvl="0" indent="0" algn="l" defTabSz="889000">
            <a:lnSpc>
              <a:spcPct val="90000"/>
            </a:lnSpc>
            <a:spcBef>
              <a:spcPct val="0"/>
            </a:spcBef>
            <a:spcAft>
              <a:spcPct val="35000"/>
            </a:spcAft>
            <a:buNone/>
          </a:pPr>
          <a:r>
            <a:rPr lang="en-US" sz="2000" kern="1200" dirty="0"/>
            <a:t>Tafel 1</a:t>
          </a:r>
        </a:p>
      </dsp:txBody>
      <dsp:txXfrm>
        <a:off x="370349" y="154010"/>
        <a:ext cx="4723755" cy="532758"/>
      </dsp:txXfrm>
    </dsp:sp>
    <dsp:sp modelId="{C927EDD4-250C-E441-A6AF-3D0D6FDC52CD}">
      <dsp:nvSpPr>
        <dsp:cNvPr id="0" name=""/>
        <dsp:cNvSpPr/>
      </dsp:nvSpPr>
      <dsp:spPr>
        <a:xfrm>
          <a:off x="0" y="1674090"/>
          <a:ext cx="6830568" cy="850500"/>
        </a:xfrm>
        <a:prstGeom prst="rect">
          <a:avLst/>
        </a:prstGeom>
        <a:solidFill>
          <a:schemeClr val="lt1">
            <a:alpha val="90000"/>
            <a:hueOff val="0"/>
            <a:satOff val="0"/>
            <a:lumOff val="0"/>
            <a:alphaOff val="0"/>
          </a:schemeClr>
        </a:solidFill>
        <a:ln w="12700" cap="flat" cmpd="sng" algn="ctr">
          <a:solidFill>
            <a:schemeClr val="accent4">
              <a:shade val="80000"/>
              <a:hueOff val="-127460"/>
              <a:satOff val="-919"/>
              <a:lumOff val="982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0128" tIns="416560" rIns="530128" bIns="142240" numCol="1" spcCol="1270" anchor="t" anchorCtr="0">
          <a:noAutofit/>
        </a:bodyPr>
        <a:lstStyle/>
        <a:p>
          <a:pPr marL="228600" lvl="1" indent="-228600" algn="l" defTabSz="889000">
            <a:lnSpc>
              <a:spcPct val="90000"/>
            </a:lnSpc>
            <a:spcBef>
              <a:spcPct val="0"/>
            </a:spcBef>
            <a:spcAft>
              <a:spcPct val="15000"/>
            </a:spcAft>
            <a:buChar char="•"/>
          </a:pPr>
          <a:r>
            <a:rPr lang="nl-NL" sz="2000" kern="1200" dirty="0"/>
            <a:t>Werkzaamheden gemeente </a:t>
          </a:r>
          <a:endParaRPr lang="en-US" sz="2000" kern="1200" dirty="0"/>
        </a:p>
      </dsp:txBody>
      <dsp:txXfrm>
        <a:off x="0" y="1674090"/>
        <a:ext cx="6830568" cy="850500"/>
      </dsp:txXfrm>
    </dsp:sp>
    <dsp:sp modelId="{34164555-B11F-BB43-8F4E-8FCAD3E2F200}">
      <dsp:nvSpPr>
        <dsp:cNvPr id="0" name=""/>
        <dsp:cNvSpPr/>
      </dsp:nvSpPr>
      <dsp:spPr>
        <a:xfrm>
          <a:off x="341528" y="1378889"/>
          <a:ext cx="4781397" cy="590400"/>
        </a:xfrm>
        <a:prstGeom prst="roundRect">
          <a:avLst/>
        </a:prstGeom>
        <a:solidFill>
          <a:schemeClr val="accent4">
            <a:shade val="80000"/>
            <a:hueOff val="-127460"/>
            <a:satOff val="-919"/>
            <a:lumOff val="98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725" tIns="0" rIns="180725" bIns="0" numCol="1" spcCol="1270" anchor="ctr" anchorCtr="0">
          <a:noAutofit/>
        </a:bodyPr>
        <a:lstStyle/>
        <a:p>
          <a:pPr marL="0" lvl="0" indent="0" algn="l" defTabSz="889000">
            <a:lnSpc>
              <a:spcPct val="90000"/>
            </a:lnSpc>
            <a:spcBef>
              <a:spcPct val="0"/>
            </a:spcBef>
            <a:spcAft>
              <a:spcPct val="35000"/>
            </a:spcAft>
            <a:buNone/>
          </a:pPr>
          <a:r>
            <a:rPr lang="nl-NL" sz="2000" kern="1200" dirty="0"/>
            <a:t>Tafel 2</a:t>
          </a:r>
        </a:p>
      </dsp:txBody>
      <dsp:txXfrm>
        <a:off x="370349" y="1407710"/>
        <a:ext cx="4723755" cy="532758"/>
      </dsp:txXfrm>
    </dsp:sp>
    <dsp:sp modelId="{DFEBD520-1665-9644-920F-329E8D4926EA}">
      <dsp:nvSpPr>
        <dsp:cNvPr id="0" name=""/>
        <dsp:cNvSpPr/>
      </dsp:nvSpPr>
      <dsp:spPr>
        <a:xfrm>
          <a:off x="0" y="2927790"/>
          <a:ext cx="6830568" cy="850500"/>
        </a:xfrm>
        <a:prstGeom prst="rect">
          <a:avLst/>
        </a:prstGeom>
        <a:solidFill>
          <a:schemeClr val="lt1">
            <a:alpha val="90000"/>
            <a:hueOff val="0"/>
            <a:satOff val="0"/>
            <a:lumOff val="0"/>
            <a:alphaOff val="0"/>
          </a:schemeClr>
        </a:solidFill>
        <a:ln w="12700" cap="flat" cmpd="sng" algn="ctr">
          <a:solidFill>
            <a:schemeClr val="accent4">
              <a:shade val="80000"/>
              <a:hueOff val="-254920"/>
              <a:satOff val="-1837"/>
              <a:lumOff val="196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0128" tIns="416560" rIns="530128" bIns="142240" numCol="1" spcCol="1270" anchor="t" anchorCtr="0">
          <a:noAutofit/>
        </a:bodyPr>
        <a:lstStyle/>
        <a:p>
          <a:pPr marL="228600" lvl="1" indent="-228600" algn="l" defTabSz="889000">
            <a:lnSpc>
              <a:spcPct val="90000"/>
            </a:lnSpc>
            <a:spcBef>
              <a:spcPct val="0"/>
            </a:spcBef>
            <a:spcAft>
              <a:spcPct val="15000"/>
            </a:spcAft>
            <a:buChar char="•"/>
          </a:pPr>
          <a:r>
            <a:rPr lang="nl-NL" sz="2000" kern="1200" dirty="0"/>
            <a:t>Participatie </a:t>
          </a:r>
          <a:endParaRPr lang="en-US" sz="2000" kern="1200" dirty="0"/>
        </a:p>
      </dsp:txBody>
      <dsp:txXfrm>
        <a:off x="0" y="2927790"/>
        <a:ext cx="6830568" cy="850500"/>
      </dsp:txXfrm>
    </dsp:sp>
    <dsp:sp modelId="{08CAA333-24F3-F141-BFD7-327952EE0261}">
      <dsp:nvSpPr>
        <dsp:cNvPr id="0" name=""/>
        <dsp:cNvSpPr/>
      </dsp:nvSpPr>
      <dsp:spPr>
        <a:xfrm>
          <a:off x="341528" y="2632590"/>
          <a:ext cx="4781397" cy="590400"/>
        </a:xfrm>
        <a:prstGeom prst="roundRect">
          <a:avLst/>
        </a:prstGeom>
        <a:solidFill>
          <a:schemeClr val="accent4">
            <a:shade val="80000"/>
            <a:hueOff val="-254920"/>
            <a:satOff val="-1837"/>
            <a:lumOff val="196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725" tIns="0" rIns="180725" bIns="0" numCol="1" spcCol="1270" anchor="ctr" anchorCtr="0">
          <a:noAutofit/>
        </a:bodyPr>
        <a:lstStyle/>
        <a:p>
          <a:pPr marL="0" lvl="0" indent="0" algn="l" defTabSz="889000">
            <a:lnSpc>
              <a:spcPct val="90000"/>
            </a:lnSpc>
            <a:spcBef>
              <a:spcPct val="0"/>
            </a:spcBef>
            <a:spcAft>
              <a:spcPct val="35000"/>
            </a:spcAft>
            <a:buNone/>
          </a:pPr>
          <a:r>
            <a:rPr lang="nl-NL" sz="2000" kern="1200" dirty="0"/>
            <a:t>Tafel 3 </a:t>
          </a:r>
          <a:endParaRPr lang="en-US" sz="2000" kern="1200" dirty="0"/>
        </a:p>
      </dsp:txBody>
      <dsp:txXfrm>
        <a:off x="370349" y="2661411"/>
        <a:ext cx="4723755" cy="532758"/>
      </dsp:txXfrm>
    </dsp:sp>
    <dsp:sp modelId="{BCC9B516-2E25-468E-9025-D7723D481EB4}">
      <dsp:nvSpPr>
        <dsp:cNvPr id="0" name=""/>
        <dsp:cNvSpPr/>
      </dsp:nvSpPr>
      <dsp:spPr>
        <a:xfrm>
          <a:off x="0" y="4181490"/>
          <a:ext cx="6830568" cy="1134000"/>
        </a:xfrm>
        <a:prstGeom prst="rect">
          <a:avLst/>
        </a:prstGeom>
        <a:solidFill>
          <a:schemeClr val="lt1">
            <a:alpha val="90000"/>
            <a:hueOff val="0"/>
            <a:satOff val="0"/>
            <a:lumOff val="0"/>
            <a:alphaOff val="0"/>
          </a:schemeClr>
        </a:solidFill>
        <a:ln w="12700" cap="flat" cmpd="sng" algn="ctr">
          <a:solidFill>
            <a:schemeClr val="accent4">
              <a:shade val="80000"/>
              <a:hueOff val="-382380"/>
              <a:satOff val="-2756"/>
              <a:lumOff val="294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0128" tIns="416560" rIns="530128"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err="1"/>
            <a:t>Kansen</a:t>
          </a:r>
          <a:r>
            <a:rPr lang="en-US" sz="2000" kern="1200" dirty="0"/>
            <a:t> </a:t>
          </a:r>
          <a:r>
            <a:rPr lang="en-US" sz="2000" kern="1200" dirty="0" err="1"/>
            <a:t>voor</a:t>
          </a:r>
          <a:r>
            <a:rPr lang="en-US" sz="2000" kern="1200" dirty="0"/>
            <a:t> </a:t>
          </a:r>
          <a:r>
            <a:rPr lang="en-US" sz="2000" kern="1200" dirty="0" err="1"/>
            <a:t>klimaatmaatregelen</a:t>
          </a:r>
          <a:r>
            <a:rPr lang="en-US" sz="2000" kern="1200" dirty="0"/>
            <a:t> op eigen </a:t>
          </a:r>
          <a:r>
            <a:rPr lang="en-US" sz="2000" kern="1200" dirty="0" err="1"/>
            <a:t>terrein</a:t>
          </a:r>
          <a:endParaRPr lang="en-US" sz="2000" kern="1200" dirty="0"/>
        </a:p>
      </dsp:txBody>
      <dsp:txXfrm>
        <a:off x="0" y="4181490"/>
        <a:ext cx="6830568" cy="1134000"/>
      </dsp:txXfrm>
    </dsp:sp>
    <dsp:sp modelId="{C80EDBD9-F068-4019-B383-80616B8E626C}">
      <dsp:nvSpPr>
        <dsp:cNvPr id="0" name=""/>
        <dsp:cNvSpPr/>
      </dsp:nvSpPr>
      <dsp:spPr>
        <a:xfrm>
          <a:off x="341528" y="3886290"/>
          <a:ext cx="4781397" cy="590400"/>
        </a:xfrm>
        <a:prstGeom prst="roundRect">
          <a:avLst/>
        </a:prstGeom>
        <a:solidFill>
          <a:schemeClr val="accent4">
            <a:shade val="80000"/>
            <a:hueOff val="-382380"/>
            <a:satOff val="-2756"/>
            <a:lumOff val="294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725" tIns="0" rIns="180725" bIns="0" numCol="1" spcCol="1270" anchor="ctr" anchorCtr="0">
          <a:noAutofit/>
        </a:bodyPr>
        <a:lstStyle/>
        <a:p>
          <a:pPr marL="0" lvl="0" indent="0" algn="l" defTabSz="889000">
            <a:lnSpc>
              <a:spcPct val="90000"/>
            </a:lnSpc>
            <a:spcBef>
              <a:spcPct val="0"/>
            </a:spcBef>
            <a:spcAft>
              <a:spcPct val="35000"/>
            </a:spcAft>
            <a:buNone/>
          </a:pPr>
          <a:r>
            <a:rPr lang="en-US" sz="2000" kern="1200" dirty="0"/>
            <a:t>Scherm</a:t>
          </a:r>
        </a:p>
      </dsp:txBody>
      <dsp:txXfrm>
        <a:off x="370349" y="3915111"/>
        <a:ext cx="4723755"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23:55.01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 16383,'0'0'0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23:55.01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 16383,'0'0'0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1T08:35:23.178"/>
    </inkml:context>
    <inkml:brush xml:id="br0">
      <inkml:brushProperty name="width" value="0.2" units="cm"/>
      <inkml:brushProperty name="height" value="0.2" units="cm"/>
      <inkml:brushProperty name="color" value="#ED1A2D"/>
    </inkml:brush>
  </inkml:definitions>
  <inkml:trace contextRef="#ctx0" brushRef="#br0">0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1T08:35:29.062"/>
    </inkml:context>
    <inkml:brush xml:id="br0">
      <inkml:brushProperty name="width" value="0.2" units="cm"/>
      <inkml:brushProperty name="height" value="0.2" units="cm"/>
      <inkml:brushProperty name="color" value="#ED1A2D"/>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64CF1F-1D8B-9D4A-B49E-9205231BE902}" type="datetimeFigureOut">
              <a:rPr lang="nl-NL" smtClean="0"/>
              <a:t>17-4-2023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E1647B-F98A-6543-A60D-FAB2C61627B2}" type="slidenum">
              <a:rPr lang="nl-NL" smtClean="0"/>
              <a:t>‹nr.›</a:t>
            </a:fld>
            <a:endParaRPr lang="nl-NL"/>
          </a:p>
        </p:txBody>
      </p:sp>
    </p:spTree>
    <p:extLst>
      <p:ext uri="{BB962C8B-B14F-4D97-AF65-F5344CB8AC3E}">
        <p14:creationId xmlns:p14="http://schemas.microsoft.com/office/powerpoint/2010/main" val="123600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4E1647B-F98A-6543-A60D-FAB2C61627B2}" type="slidenum">
              <a:rPr lang="nl-NL" smtClean="0"/>
              <a:t>5</a:t>
            </a:fld>
            <a:endParaRPr lang="nl-NL"/>
          </a:p>
        </p:txBody>
      </p:sp>
    </p:spTree>
    <p:extLst>
      <p:ext uri="{BB962C8B-B14F-4D97-AF65-F5344CB8AC3E}">
        <p14:creationId xmlns:p14="http://schemas.microsoft.com/office/powerpoint/2010/main" val="301347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4E1647B-F98A-6543-A60D-FAB2C61627B2}" type="slidenum">
              <a:rPr lang="nl-NL" smtClean="0"/>
              <a:t>14</a:t>
            </a:fld>
            <a:endParaRPr lang="nl-NL"/>
          </a:p>
        </p:txBody>
      </p:sp>
    </p:spTree>
    <p:extLst>
      <p:ext uri="{BB962C8B-B14F-4D97-AF65-F5344CB8AC3E}">
        <p14:creationId xmlns:p14="http://schemas.microsoft.com/office/powerpoint/2010/main" val="3420229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4E1647B-F98A-6543-A60D-FAB2C61627B2}" type="slidenum">
              <a:rPr lang="nl-NL" smtClean="0"/>
              <a:t>15</a:t>
            </a:fld>
            <a:endParaRPr lang="nl-NL"/>
          </a:p>
        </p:txBody>
      </p:sp>
    </p:spTree>
    <p:extLst>
      <p:ext uri="{BB962C8B-B14F-4D97-AF65-F5344CB8AC3E}">
        <p14:creationId xmlns:p14="http://schemas.microsoft.com/office/powerpoint/2010/main" val="2462942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4E1647B-F98A-6543-A60D-FAB2C61627B2}" type="slidenum">
              <a:rPr lang="nl-NL" smtClean="0"/>
              <a:t>18</a:t>
            </a:fld>
            <a:endParaRPr lang="nl-NL"/>
          </a:p>
        </p:txBody>
      </p:sp>
    </p:spTree>
    <p:extLst>
      <p:ext uri="{BB962C8B-B14F-4D97-AF65-F5344CB8AC3E}">
        <p14:creationId xmlns:p14="http://schemas.microsoft.com/office/powerpoint/2010/main" val="1830606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4E1647B-F98A-6543-A60D-FAB2C61627B2}" type="slidenum">
              <a:rPr lang="nl-NL" smtClean="0"/>
              <a:t>19</a:t>
            </a:fld>
            <a:endParaRPr lang="nl-NL"/>
          </a:p>
        </p:txBody>
      </p:sp>
    </p:spTree>
    <p:extLst>
      <p:ext uri="{BB962C8B-B14F-4D97-AF65-F5344CB8AC3E}">
        <p14:creationId xmlns:p14="http://schemas.microsoft.com/office/powerpoint/2010/main" val="892038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4E1647B-F98A-6543-A60D-FAB2C61627B2}" type="slidenum">
              <a:rPr lang="nl-NL" smtClean="0"/>
              <a:t>20</a:t>
            </a:fld>
            <a:endParaRPr lang="nl-NL"/>
          </a:p>
        </p:txBody>
      </p:sp>
    </p:spTree>
    <p:extLst>
      <p:ext uri="{BB962C8B-B14F-4D97-AF65-F5344CB8AC3E}">
        <p14:creationId xmlns:p14="http://schemas.microsoft.com/office/powerpoint/2010/main" val="798841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4E1647B-F98A-6543-A60D-FAB2C61627B2}" type="slidenum">
              <a:rPr lang="nl-NL" smtClean="0"/>
              <a:t>24</a:t>
            </a:fld>
            <a:endParaRPr lang="nl-NL"/>
          </a:p>
        </p:txBody>
      </p:sp>
    </p:spTree>
    <p:extLst>
      <p:ext uri="{BB962C8B-B14F-4D97-AF65-F5344CB8AC3E}">
        <p14:creationId xmlns:p14="http://schemas.microsoft.com/office/powerpoint/2010/main" val="3941696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4E1647B-F98A-6543-A60D-FAB2C61627B2}" type="slidenum">
              <a:rPr lang="nl-NL" smtClean="0"/>
              <a:t>25</a:t>
            </a:fld>
            <a:endParaRPr lang="nl-NL"/>
          </a:p>
        </p:txBody>
      </p:sp>
    </p:spTree>
    <p:extLst>
      <p:ext uri="{BB962C8B-B14F-4D97-AF65-F5344CB8AC3E}">
        <p14:creationId xmlns:p14="http://schemas.microsoft.com/office/powerpoint/2010/main" val="4256310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4E1647B-F98A-6543-A60D-FAB2C61627B2}" type="slidenum">
              <a:rPr lang="nl-NL" smtClean="0"/>
              <a:t>26</a:t>
            </a:fld>
            <a:endParaRPr lang="nl-NL"/>
          </a:p>
        </p:txBody>
      </p:sp>
    </p:spTree>
    <p:extLst>
      <p:ext uri="{BB962C8B-B14F-4D97-AF65-F5344CB8AC3E}">
        <p14:creationId xmlns:p14="http://schemas.microsoft.com/office/powerpoint/2010/main" val="3701929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4E1647B-F98A-6543-A60D-FAB2C61627B2}" type="slidenum">
              <a:rPr lang="nl-NL" smtClean="0"/>
              <a:t>27</a:t>
            </a:fld>
            <a:endParaRPr lang="nl-NL"/>
          </a:p>
        </p:txBody>
      </p:sp>
    </p:spTree>
    <p:extLst>
      <p:ext uri="{BB962C8B-B14F-4D97-AF65-F5344CB8AC3E}">
        <p14:creationId xmlns:p14="http://schemas.microsoft.com/office/powerpoint/2010/main" val="1914372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4E1647B-F98A-6543-A60D-FAB2C61627B2}" type="slidenum">
              <a:rPr lang="nl-NL" smtClean="0"/>
              <a:t>6</a:t>
            </a:fld>
            <a:endParaRPr lang="nl-NL"/>
          </a:p>
        </p:txBody>
      </p:sp>
    </p:spTree>
    <p:extLst>
      <p:ext uri="{BB962C8B-B14F-4D97-AF65-F5344CB8AC3E}">
        <p14:creationId xmlns:p14="http://schemas.microsoft.com/office/powerpoint/2010/main" val="1376817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4E1647B-F98A-6543-A60D-FAB2C61627B2}" type="slidenum">
              <a:rPr lang="nl-NL" smtClean="0"/>
              <a:t>7</a:t>
            </a:fld>
            <a:endParaRPr lang="nl-NL"/>
          </a:p>
        </p:txBody>
      </p:sp>
    </p:spTree>
    <p:extLst>
      <p:ext uri="{BB962C8B-B14F-4D97-AF65-F5344CB8AC3E}">
        <p14:creationId xmlns:p14="http://schemas.microsoft.com/office/powerpoint/2010/main" val="1743376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4E1647B-F98A-6543-A60D-FAB2C61627B2}" type="slidenum">
              <a:rPr lang="nl-NL" smtClean="0"/>
              <a:t>8</a:t>
            </a:fld>
            <a:endParaRPr lang="nl-NL"/>
          </a:p>
        </p:txBody>
      </p:sp>
    </p:spTree>
    <p:extLst>
      <p:ext uri="{BB962C8B-B14F-4D97-AF65-F5344CB8AC3E}">
        <p14:creationId xmlns:p14="http://schemas.microsoft.com/office/powerpoint/2010/main" val="2404343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4E1647B-F98A-6543-A60D-FAB2C61627B2}" type="slidenum">
              <a:rPr lang="nl-NL" smtClean="0"/>
              <a:t>9</a:t>
            </a:fld>
            <a:endParaRPr lang="nl-NL"/>
          </a:p>
        </p:txBody>
      </p:sp>
    </p:spTree>
    <p:extLst>
      <p:ext uri="{BB962C8B-B14F-4D97-AF65-F5344CB8AC3E}">
        <p14:creationId xmlns:p14="http://schemas.microsoft.com/office/powerpoint/2010/main" val="3703882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4E1647B-F98A-6543-A60D-FAB2C61627B2}" type="slidenum">
              <a:rPr lang="nl-NL" smtClean="0"/>
              <a:t>10</a:t>
            </a:fld>
            <a:endParaRPr lang="nl-NL"/>
          </a:p>
        </p:txBody>
      </p:sp>
    </p:spTree>
    <p:extLst>
      <p:ext uri="{BB962C8B-B14F-4D97-AF65-F5344CB8AC3E}">
        <p14:creationId xmlns:p14="http://schemas.microsoft.com/office/powerpoint/2010/main" val="215000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4E1647B-F98A-6543-A60D-FAB2C61627B2}" type="slidenum">
              <a:rPr lang="nl-NL" smtClean="0"/>
              <a:t>11</a:t>
            </a:fld>
            <a:endParaRPr lang="nl-NL"/>
          </a:p>
        </p:txBody>
      </p:sp>
    </p:spTree>
    <p:extLst>
      <p:ext uri="{BB962C8B-B14F-4D97-AF65-F5344CB8AC3E}">
        <p14:creationId xmlns:p14="http://schemas.microsoft.com/office/powerpoint/2010/main" val="3924177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4E1647B-F98A-6543-A60D-FAB2C61627B2}" type="slidenum">
              <a:rPr lang="nl-NL" smtClean="0"/>
              <a:t>12</a:t>
            </a:fld>
            <a:endParaRPr lang="nl-NL"/>
          </a:p>
        </p:txBody>
      </p:sp>
    </p:spTree>
    <p:extLst>
      <p:ext uri="{BB962C8B-B14F-4D97-AF65-F5344CB8AC3E}">
        <p14:creationId xmlns:p14="http://schemas.microsoft.com/office/powerpoint/2010/main" val="2083293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4E1647B-F98A-6543-A60D-FAB2C61627B2}" type="slidenum">
              <a:rPr lang="nl-NL" smtClean="0"/>
              <a:t>13</a:t>
            </a:fld>
            <a:endParaRPr lang="nl-NL"/>
          </a:p>
        </p:txBody>
      </p:sp>
    </p:spTree>
    <p:extLst>
      <p:ext uri="{BB962C8B-B14F-4D97-AF65-F5344CB8AC3E}">
        <p14:creationId xmlns:p14="http://schemas.microsoft.com/office/powerpoint/2010/main" val="1102459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4/17/2023</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‹nr.›</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0155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4/17/2023</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3096343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4/17/2023</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1319772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4/17/2023</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791594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4/17/2023</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3042872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4/17/2023</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1258076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4/17/2023</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226301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4/17/2023</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254927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4/17/2023</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3316886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4/17/2023</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336529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4/17/2023</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2742004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4/17/2023</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‹nr.›</a:t>
            </a:fld>
            <a:endParaRPr lang="en-US"/>
          </a:p>
        </p:txBody>
      </p:sp>
    </p:spTree>
    <p:extLst>
      <p:ext uri="{BB962C8B-B14F-4D97-AF65-F5344CB8AC3E}">
        <p14:creationId xmlns:p14="http://schemas.microsoft.com/office/powerpoint/2010/main" val="154233429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8" r:id="rId6"/>
    <p:sldLayoutId id="2147483693" r:id="rId7"/>
    <p:sldLayoutId id="2147483694" r:id="rId8"/>
    <p:sldLayoutId id="2147483695" r:id="rId9"/>
    <p:sldLayoutId id="2147483697" r:id="rId10"/>
    <p:sldLayoutId id="2147483696"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customXml" Target="../ink/ink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doemee.oegstgeest.nl/nl-NL/projects/herinrichting-rijnsburgerweg-rijnzichtwe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svg"/><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customXml" Target="../ink/ink2.xml"/><Relationship Id="rId4" Type="http://schemas.openxmlformats.org/officeDocument/2006/relationships/image" Target="../media/image3.svg"/></Relationships>
</file>

<file path=ppt/slides/_rels/slide23.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customXml" Target="../ink/ink3.xml"/><Relationship Id="rId4" Type="http://schemas.openxmlformats.org/officeDocument/2006/relationships/image" Target="../media/image3.svg"/><Relationship Id="rId9" Type="http://schemas.openxmlformats.org/officeDocument/2006/relationships/customXml" Target="../ink/ink4.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cid:image002.png@01D85561.3ACFDF80"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kaart&#10;&#10;Automatisch gegenereerde beschrijving">
            <a:extLst>
              <a:ext uri="{FF2B5EF4-FFF2-40B4-BE49-F238E27FC236}">
                <a16:creationId xmlns:a16="http://schemas.microsoft.com/office/drawing/2014/main" id="{608B3504-4981-C044-B007-5252A562854E}"/>
              </a:ext>
            </a:extLst>
          </p:cNvPr>
          <p:cNvPicPr>
            <a:picLocks noChangeAspect="1"/>
          </p:cNvPicPr>
          <p:nvPr/>
        </p:nvPicPr>
        <p:blipFill rotWithShape="1">
          <a:blip r:embed="rId2"/>
          <a:srcRect r="5722" b="-1"/>
          <a:stretch/>
        </p:blipFill>
        <p:spPr>
          <a:xfrm>
            <a:off x="4157663" y="-14980"/>
            <a:ext cx="8034337"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effectLst>
            <a:glow>
              <a:srgbClr val="0F6A35"/>
            </a:glow>
          </a:effectLst>
        </p:spPr>
      </p:pic>
      <p:sp>
        <p:nvSpPr>
          <p:cNvPr id="2" name="Titel 1">
            <a:extLst>
              <a:ext uri="{FF2B5EF4-FFF2-40B4-BE49-F238E27FC236}">
                <a16:creationId xmlns:a16="http://schemas.microsoft.com/office/drawing/2014/main" id="{4A7F7A1E-4818-D145-A31F-9A711B17E4CD}"/>
              </a:ext>
            </a:extLst>
          </p:cNvPr>
          <p:cNvSpPr>
            <a:spLocks noGrp="1"/>
          </p:cNvSpPr>
          <p:nvPr>
            <p:ph type="ctrTitle"/>
          </p:nvPr>
        </p:nvSpPr>
        <p:spPr>
          <a:xfrm>
            <a:off x="477980" y="1122363"/>
            <a:ext cx="4481067" cy="3204134"/>
          </a:xfrm>
        </p:spPr>
        <p:txBody>
          <a:bodyPr anchor="b">
            <a:normAutofit/>
          </a:bodyPr>
          <a:lstStyle/>
          <a:p>
            <a:r>
              <a:rPr lang="nl-NL" sz="2800" dirty="0">
                <a:solidFill>
                  <a:srgbClr val="63676B"/>
                </a:solidFill>
              </a:rPr>
              <a:t>Project</a:t>
            </a:r>
            <a:br>
              <a:rPr lang="nl-NL" sz="2800" dirty="0">
                <a:solidFill>
                  <a:srgbClr val="63676B"/>
                </a:solidFill>
              </a:rPr>
            </a:br>
            <a:r>
              <a:rPr lang="nl-NL" sz="4800" dirty="0">
                <a:solidFill>
                  <a:srgbClr val="63676B"/>
                </a:solidFill>
              </a:rPr>
              <a:t> </a:t>
            </a:r>
            <a:br>
              <a:rPr lang="nl-NL" sz="4800" dirty="0">
                <a:solidFill>
                  <a:srgbClr val="63676B"/>
                </a:solidFill>
              </a:rPr>
            </a:br>
            <a:r>
              <a:rPr lang="nl-NL" sz="4800" dirty="0" err="1">
                <a:solidFill>
                  <a:srgbClr val="0F6A35"/>
                </a:solidFill>
              </a:rPr>
              <a:t>Oudenhof</a:t>
            </a:r>
            <a:r>
              <a:rPr lang="nl-NL" sz="4800" dirty="0">
                <a:solidFill>
                  <a:srgbClr val="0F6A35"/>
                </a:solidFill>
              </a:rPr>
              <a:t> Deelgebied A</a:t>
            </a:r>
            <a:r>
              <a:rPr lang="nl-NL" sz="4800" dirty="0">
                <a:solidFill>
                  <a:srgbClr val="63676B"/>
                </a:solidFill>
              </a:rPr>
              <a:t> </a:t>
            </a:r>
          </a:p>
        </p:txBody>
      </p:sp>
      <p:pic>
        <p:nvPicPr>
          <p:cNvPr id="15" name="Graphic 14">
            <a:extLst>
              <a:ext uri="{FF2B5EF4-FFF2-40B4-BE49-F238E27FC236}">
                <a16:creationId xmlns:a16="http://schemas.microsoft.com/office/drawing/2014/main" id="{E3E1C70D-DEBA-A34D-AACC-6D18BD1438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9518" y="5166798"/>
            <a:ext cx="3314700" cy="850900"/>
          </a:xfrm>
          <a:prstGeom prst="rect">
            <a:avLst/>
          </a:prstGeom>
        </p:spPr>
      </p:pic>
      <mc:AlternateContent xmlns:mc="http://schemas.openxmlformats.org/markup-compatibility/2006" xmlns:p14="http://schemas.microsoft.com/office/powerpoint/2010/main">
        <mc:Choice Requires="p14">
          <p:contentPart p14:bwMode="auto" r:id="rId5">
            <p14:nvContentPartPr>
              <p14:cNvPr id="47" name="Inkt 46">
                <a:extLst>
                  <a:ext uri="{FF2B5EF4-FFF2-40B4-BE49-F238E27FC236}">
                    <a16:creationId xmlns:a16="http://schemas.microsoft.com/office/drawing/2014/main" id="{90EEABA8-5B21-DD42-95C1-7430DF6CA99A}"/>
                  </a:ext>
                </a:extLst>
              </p14:cNvPr>
              <p14:cNvContentPartPr/>
              <p14:nvPr/>
            </p14:nvContentPartPr>
            <p14:xfrm>
              <a:off x="8676242" y="-769172"/>
              <a:ext cx="360" cy="360"/>
            </p14:xfrm>
          </p:contentPart>
        </mc:Choice>
        <mc:Fallback xmlns="">
          <p:pic>
            <p:nvPicPr>
              <p:cNvPr id="47" name="Inkt 46">
                <a:extLst>
                  <a:ext uri="{FF2B5EF4-FFF2-40B4-BE49-F238E27FC236}">
                    <a16:creationId xmlns:a16="http://schemas.microsoft.com/office/drawing/2014/main" id="{90EEABA8-5B21-DD42-95C1-7430DF6CA99A}"/>
                  </a:ext>
                </a:extLst>
              </p:cNvPr>
              <p:cNvPicPr/>
              <p:nvPr/>
            </p:nvPicPr>
            <p:blipFill>
              <a:blip r:embed="rId6"/>
              <a:stretch>
                <a:fillRect/>
              </a:stretch>
            </p:blipFill>
            <p:spPr>
              <a:xfrm>
                <a:off x="8622242" y="-877172"/>
                <a:ext cx="108000" cy="216000"/>
              </a:xfrm>
              <a:prstGeom prst="rect">
                <a:avLst/>
              </a:prstGeom>
            </p:spPr>
          </p:pic>
        </mc:Fallback>
      </mc:AlternateContent>
    </p:spTree>
    <p:extLst>
      <p:ext uri="{BB962C8B-B14F-4D97-AF65-F5344CB8AC3E}">
        <p14:creationId xmlns:p14="http://schemas.microsoft.com/office/powerpoint/2010/main" val="310507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FE382C-4A9D-4147-98DF-9904CD586499}"/>
              </a:ext>
            </a:extLst>
          </p:cNvPr>
          <p:cNvSpPr>
            <a:spLocks noGrp="1"/>
          </p:cNvSpPr>
          <p:nvPr>
            <p:ph type="title"/>
          </p:nvPr>
        </p:nvSpPr>
        <p:spPr/>
        <p:txBody>
          <a:bodyPr/>
          <a:lstStyle/>
          <a:p>
            <a:r>
              <a:rPr lang="nl-NL" dirty="0">
                <a:solidFill>
                  <a:srgbClr val="63676B"/>
                </a:solidFill>
              </a:rPr>
              <a:t>Bomen</a:t>
            </a:r>
          </a:p>
        </p:txBody>
      </p:sp>
      <p:sp>
        <p:nvSpPr>
          <p:cNvPr id="13" name="Tijdelijke aanduiding voor inhoud 12">
            <a:extLst>
              <a:ext uri="{FF2B5EF4-FFF2-40B4-BE49-F238E27FC236}">
                <a16:creationId xmlns:a16="http://schemas.microsoft.com/office/drawing/2014/main" id="{7CBF6A14-B30B-4D7B-9D02-B1FDB6A4297E}"/>
              </a:ext>
            </a:extLst>
          </p:cNvPr>
          <p:cNvSpPr>
            <a:spLocks noGrp="1"/>
          </p:cNvSpPr>
          <p:nvPr>
            <p:ph idx="1"/>
          </p:nvPr>
        </p:nvSpPr>
        <p:spPr>
          <a:xfrm>
            <a:off x="1011936" y="2438430"/>
            <a:ext cx="10168128" cy="3694176"/>
          </a:xfrm>
        </p:spPr>
        <p:txBody>
          <a:bodyPr>
            <a:normAutofit/>
          </a:bodyPr>
          <a:lstStyle/>
          <a:p>
            <a:pPr lvl="0"/>
            <a:endParaRPr lang="nl-NL" dirty="0">
              <a:highlight>
                <a:srgbClr val="FFFF00"/>
              </a:highlight>
            </a:endParaRPr>
          </a:p>
          <a:p>
            <a:pPr marL="0" lvl="0" indent="0">
              <a:buNone/>
            </a:pPr>
            <a:endParaRPr lang="nl-NL" dirty="0">
              <a:highlight>
                <a:srgbClr val="FFFF00"/>
              </a:highlight>
            </a:endParaRPr>
          </a:p>
          <a:p>
            <a:endParaRPr lang="nl-NL" dirty="0"/>
          </a:p>
        </p:txBody>
      </p:sp>
      <p:pic>
        <p:nvPicPr>
          <p:cNvPr id="4" name="Afbeelding 3">
            <a:extLst>
              <a:ext uri="{FF2B5EF4-FFF2-40B4-BE49-F238E27FC236}">
                <a16:creationId xmlns:a16="http://schemas.microsoft.com/office/drawing/2014/main" id="{65BD685F-046D-4D70-B9C9-2AE25618923D}"/>
              </a:ext>
            </a:extLst>
          </p:cNvPr>
          <p:cNvPicPr>
            <a:picLocks noChangeAspect="1"/>
          </p:cNvPicPr>
          <p:nvPr/>
        </p:nvPicPr>
        <p:blipFill>
          <a:blip r:embed="rId3"/>
          <a:stretch>
            <a:fillRect/>
          </a:stretch>
        </p:blipFill>
        <p:spPr>
          <a:xfrm>
            <a:off x="7010767" y="814082"/>
            <a:ext cx="4480998" cy="5495278"/>
          </a:xfrm>
          <a:prstGeom prst="rect">
            <a:avLst/>
          </a:prstGeom>
        </p:spPr>
      </p:pic>
      <p:sp>
        <p:nvSpPr>
          <p:cNvPr id="5" name="Tijdelijke aanduiding voor inhoud 12">
            <a:extLst>
              <a:ext uri="{FF2B5EF4-FFF2-40B4-BE49-F238E27FC236}">
                <a16:creationId xmlns:a16="http://schemas.microsoft.com/office/drawing/2014/main" id="{7D1B82E1-99E9-41B1-B105-892A52CFD7B4}"/>
              </a:ext>
            </a:extLst>
          </p:cNvPr>
          <p:cNvSpPr txBox="1">
            <a:spLocks/>
          </p:cNvSpPr>
          <p:nvPr/>
        </p:nvSpPr>
        <p:spPr>
          <a:xfrm>
            <a:off x="1011936" y="2474045"/>
            <a:ext cx="10168128" cy="3694176"/>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nl-NL" dirty="0"/>
              <a:t>Boom effect analyse (noodzaak)</a:t>
            </a:r>
          </a:p>
          <a:p>
            <a:pPr lvl="1">
              <a:buFontTx/>
              <a:buChar char="-"/>
            </a:pPr>
            <a:r>
              <a:rPr lang="nl-NL" dirty="0"/>
              <a:t>Raakvlak met de werkzaamheden</a:t>
            </a:r>
          </a:p>
          <a:p>
            <a:pPr lvl="1">
              <a:buFontTx/>
              <a:buChar char="-"/>
            </a:pPr>
            <a:r>
              <a:rPr lang="nl-NL" dirty="0"/>
              <a:t>Restlevensduur</a:t>
            </a:r>
          </a:p>
          <a:p>
            <a:pPr>
              <a:buFontTx/>
              <a:buChar char="-"/>
            </a:pPr>
            <a:r>
              <a:rPr lang="nl-NL" dirty="0"/>
              <a:t>Quick scan Flora &amp; Fauna</a:t>
            </a:r>
          </a:p>
          <a:p>
            <a:pPr>
              <a:buFontTx/>
              <a:buChar char="-"/>
            </a:pPr>
            <a:endParaRPr lang="nl-NL" dirty="0">
              <a:highlight>
                <a:srgbClr val="FFFF00"/>
              </a:highlight>
            </a:endParaRPr>
          </a:p>
          <a:p>
            <a:endParaRPr lang="nl-NL" dirty="0"/>
          </a:p>
        </p:txBody>
      </p:sp>
    </p:spTree>
    <p:extLst>
      <p:ext uri="{BB962C8B-B14F-4D97-AF65-F5344CB8AC3E}">
        <p14:creationId xmlns:p14="http://schemas.microsoft.com/office/powerpoint/2010/main" val="1990841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FE382C-4A9D-4147-98DF-9904CD586499}"/>
              </a:ext>
            </a:extLst>
          </p:cNvPr>
          <p:cNvSpPr>
            <a:spLocks noGrp="1"/>
          </p:cNvSpPr>
          <p:nvPr>
            <p:ph type="title"/>
          </p:nvPr>
        </p:nvSpPr>
        <p:spPr/>
        <p:txBody>
          <a:bodyPr/>
          <a:lstStyle/>
          <a:p>
            <a:r>
              <a:rPr lang="nl-NL" dirty="0">
                <a:solidFill>
                  <a:srgbClr val="63676B"/>
                </a:solidFill>
              </a:rPr>
              <a:t>Bomen</a:t>
            </a:r>
          </a:p>
        </p:txBody>
      </p:sp>
      <p:sp>
        <p:nvSpPr>
          <p:cNvPr id="13" name="Tijdelijke aanduiding voor inhoud 12">
            <a:extLst>
              <a:ext uri="{FF2B5EF4-FFF2-40B4-BE49-F238E27FC236}">
                <a16:creationId xmlns:a16="http://schemas.microsoft.com/office/drawing/2014/main" id="{7CBF6A14-B30B-4D7B-9D02-B1FDB6A4297E}"/>
              </a:ext>
            </a:extLst>
          </p:cNvPr>
          <p:cNvSpPr>
            <a:spLocks noGrp="1"/>
          </p:cNvSpPr>
          <p:nvPr>
            <p:ph idx="1"/>
          </p:nvPr>
        </p:nvSpPr>
        <p:spPr>
          <a:xfrm>
            <a:off x="1011936" y="2438430"/>
            <a:ext cx="10168128" cy="3694176"/>
          </a:xfrm>
        </p:spPr>
        <p:txBody>
          <a:bodyPr>
            <a:normAutofit/>
          </a:bodyPr>
          <a:lstStyle/>
          <a:p>
            <a:pPr lvl="0"/>
            <a:endParaRPr lang="nl-NL" dirty="0">
              <a:highlight>
                <a:srgbClr val="FFFF00"/>
              </a:highlight>
            </a:endParaRPr>
          </a:p>
          <a:p>
            <a:pPr marL="0" lvl="0" indent="0">
              <a:buNone/>
            </a:pPr>
            <a:endParaRPr lang="nl-NL" dirty="0">
              <a:highlight>
                <a:srgbClr val="FFFF00"/>
              </a:highlight>
            </a:endParaRPr>
          </a:p>
          <a:p>
            <a:endParaRPr lang="nl-NL" dirty="0"/>
          </a:p>
        </p:txBody>
      </p:sp>
      <p:sp>
        <p:nvSpPr>
          <p:cNvPr id="5" name="Tijdelijke aanduiding voor inhoud 12">
            <a:extLst>
              <a:ext uri="{FF2B5EF4-FFF2-40B4-BE49-F238E27FC236}">
                <a16:creationId xmlns:a16="http://schemas.microsoft.com/office/drawing/2014/main" id="{7D1B82E1-99E9-41B1-B105-892A52CFD7B4}"/>
              </a:ext>
            </a:extLst>
          </p:cNvPr>
          <p:cNvSpPr txBox="1">
            <a:spLocks/>
          </p:cNvSpPr>
          <p:nvPr/>
        </p:nvSpPr>
        <p:spPr>
          <a:xfrm>
            <a:off x="1011936" y="2474045"/>
            <a:ext cx="10168128" cy="369417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nl-NL" dirty="0"/>
              <a:t>Beplanting in trottoir aan weerszijden van de weg.</a:t>
            </a:r>
          </a:p>
          <a:p>
            <a:pPr>
              <a:buFontTx/>
              <a:buChar char="-"/>
            </a:pPr>
            <a:r>
              <a:rPr lang="nl-NL" dirty="0"/>
              <a:t>De meeste bomen vertonen tekenen van een teruglopende conditie en levensverwachting.</a:t>
            </a:r>
          </a:p>
          <a:p>
            <a:pPr>
              <a:buFontTx/>
              <a:buChar char="-"/>
            </a:pPr>
            <a:r>
              <a:rPr lang="nl-NL" dirty="0"/>
              <a:t>De te vervangen water- en gasleidingen lopen in het trottoir vlak langs de bomen.</a:t>
            </a:r>
          </a:p>
          <a:p>
            <a:pPr>
              <a:buFontTx/>
              <a:buChar char="-"/>
            </a:pPr>
            <a:r>
              <a:rPr lang="nl-NL" dirty="0"/>
              <a:t>Conclusie: Beperkt/Geen van de bomen is inpasbaar omdat bij het vervangen van de water- en gasleidingen de wortelkluiten ernstig beschadigd zullen raken.</a:t>
            </a:r>
            <a:endParaRPr lang="nl-NL" dirty="0">
              <a:highlight>
                <a:srgbClr val="FFFF00"/>
              </a:highlight>
            </a:endParaRPr>
          </a:p>
          <a:p>
            <a:endParaRPr lang="nl-NL" dirty="0"/>
          </a:p>
        </p:txBody>
      </p:sp>
    </p:spTree>
    <p:extLst>
      <p:ext uri="{BB962C8B-B14F-4D97-AF65-F5344CB8AC3E}">
        <p14:creationId xmlns:p14="http://schemas.microsoft.com/office/powerpoint/2010/main" val="1295914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FE382C-4A9D-4147-98DF-9904CD586499}"/>
              </a:ext>
            </a:extLst>
          </p:cNvPr>
          <p:cNvSpPr>
            <a:spLocks noGrp="1"/>
          </p:cNvSpPr>
          <p:nvPr>
            <p:ph type="title"/>
          </p:nvPr>
        </p:nvSpPr>
        <p:spPr/>
        <p:txBody>
          <a:bodyPr>
            <a:normAutofit/>
          </a:bodyPr>
          <a:lstStyle/>
          <a:p>
            <a:r>
              <a:rPr lang="nl-NL" dirty="0">
                <a:solidFill>
                  <a:srgbClr val="63676B"/>
                </a:solidFill>
              </a:rPr>
              <a:t>Waarom doen we het samen?</a:t>
            </a:r>
          </a:p>
        </p:txBody>
      </p:sp>
      <p:sp>
        <p:nvSpPr>
          <p:cNvPr id="13" name="Tijdelijke aanduiding voor inhoud 12">
            <a:extLst>
              <a:ext uri="{FF2B5EF4-FFF2-40B4-BE49-F238E27FC236}">
                <a16:creationId xmlns:a16="http://schemas.microsoft.com/office/drawing/2014/main" id="{7CBF6A14-B30B-4D7B-9D02-B1FDB6A4297E}"/>
              </a:ext>
            </a:extLst>
          </p:cNvPr>
          <p:cNvSpPr>
            <a:spLocks noGrp="1"/>
          </p:cNvSpPr>
          <p:nvPr>
            <p:ph idx="1"/>
          </p:nvPr>
        </p:nvSpPr>
        <p:spPr>
          <a:xfrm>
            <a:off x="1011936" y="2474045"/>
            <a:ext cx="10168128" cy="3694176"/>
          </a:xfrm>
        </p:spPr>
        <p:txBody>
          <a:bodyPr/>
          <a:lstStyle/>
          <a:p>
            <a:pPr lvl="0">
              <a:buFontTx/>
              <a:buChar char="-"/>
            </a:pPr>
            <a:endParaRPr lang="nl-NL" dirty="0">
              <a:highlight>
                <a:srgbClr val="FFFF00"/>
              </a:highlight>
            </a:endParaRPr>
          </a:p>
          <a:p>
            <a:endParaRPr lang="nl-NL" dirty="0"/>
          </a:p>
        </p:txBody>
      </p:sp>
      <p:sp>
        <p:nvSpPr>
          <p:cNvPr id="4" name="Tijdelijke aanduiding voor inhoud 12">
            <a:extLst>
              <a:ext uri="{FF2B5EF4-FFF2-40B4-BE49-F238E27FC236}">
                <a16:creationId xmlns:a16="http://schemas.microsoft.com/office/drawing/2014/main" id="{BD491EEA-8419-41C7-B456-25F0A69086AC}"/>
              </a:ext>
            </a:extLst>
          </p:cNvPr>
          <p:cNvSpPr txBox="1">
            <a:spLocks/>
          </p:cNvSpPr>
          <p:nvPr/>
        </p:nvSpPr>
        <p:spPr>
          <a:xfrm>
            <a:off x="1164336" y="2626445"/>
            <a:ext cx="10168128" cy="3694176"/>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nl-NL" dirty="0"/>
              <a:t>Werk met Werk maken</a:t>
            </a:r>
          </a:p>
          <a:p>
            <a:pPr lvl="1">
              <a:buFontTx/>
              <a:buChar char="-"/>
            </a:pPr>
            <a:r>
              <a:rPr lang="nl-NL" dirty="0"/>
              <a:t>Hinder beperken</a:t>
            </a:r>
          </a:p>
          <a:p>
            <a:pPr lvl="1">
              <a:buFontTx/>
              <a:buChar char="-"/>
            </a:pPr>
            <a:r>
              <a:rPr lang="nl-NL" dirty="0"/>
              <a:t>Efficiënt omspringen met maatschappelijke middelen</a:t>
            </a:r>
          </a:p>
          <a:p>
            <a:pPr lvl="1">
              <a:buFontTx/>
              <a:buChar char="-"/>
            </a:pPr>
            <a:r>
              <a:rPr lang="nl-NL" dirty="0" err="1"/>
              <a:t>Één</a:t>
            </a:r>
            <a:r>
              <a:rPr lang="nl-NL" dirty="0"/>
              <a:t> project voor de buitenwereld</a:t>
            </a:r>
            <a:endParaRPr lang="nl-NL" dirty="0">
              <a:highlight>
                <a:srgbClr val="FFFF00"/>
              </a:highlight>
            </a:endParaRPr>
          </a:p>
          <a:p>
            <a:endParaRPr lang="nl-NL" dirty="0"/>
          </a:p>
        </p:txBody>
      </p:sp>
    </p:spTree>
    <p:extLst>
      <p:ext uri="{BB962C8B-B14F-4D97-AF65-F5344CB8AC3E}">
        <p14:creationId xmlns:p14="http://schemas.microsoft.com/office/powerpoint/2010/main" val="3681430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FE382C-4A9D-4147-98DF-9904CD586499}"/>
              </a:ext>
            </a:extLst>
          </p:cNvPr>
          <p:cNvSpPr>
            <a:spLocks noGrp="1"/>
          </p:cNvSpPr>
          <p:nvPr>
            <p:ph type="title"/>
          </p:nvPr>
        </p:nvSpPr>
        <p:spPr/>
        <p:txBody>
          <a:bodyPr>
            <a:normAutofit fontScale="90000"/>
          </a:bodyPr>
          <a:lstStyle/>
          <a:p>
            <a:r>
              <a:rPr lang="nl-NL" dirty="0">
                <a:solidFill>
                  <a:srgbClr val="63676B"/>
                </a:solidFill>
              </a:rPr>
              <a:t>Hoe verhouden de werkzaamheden zich tot elkaar?</a:t>
            </a:r>
          </a:p>
        </p:txBody>
      </p:sp>
      <p:pic>
        <p:nvPicPr>
          <p:cNvPr id="3" name="Afbeelding 2">
            <a:extLst>
              <a:ext uri="{FF2B5EF4-FFF2-40B4-BE49-F238E27FC236}">
                <a16:creationId xmlns:a16="http://schemas.microsoft.com/office/drawing/2014/main" id="{4AC6BF2D-2E07-4CAE-ACD5-FFAC58CF5A62}"/>
              </a:ext>
            </a:extLst>
          </p:cNvPr>
          <p:cNvPicPr>
            <a:picLocks noChangeAspect="1"/>
          </p:cNvPicPr>
          <p:nvPr/>
        </p:nvPicPr>
        <p:blipFill>
          <a:blip r:embed="rId3"/>
          <a:stretch>
            <a:fillRect/>
          </a:stretch>
        </p:blipFill>
        <p:spPr>
          <a:xfrm>
            <a:off x="23329" y="2315016"/>
            <a:ext cx="12168671" cy="3737172"/>
          </a:xfrm>
          <a:prstGeom prst="rect">
            <a:avLst/>
          </a:prstGeom>
        </p:spPr>
      </p:pic>
    </p:spTree>
    <p:extLst>
      <p:ext uri="{BB962C8B-B14F-4D97-AF65-F5344CB8AC3E}">
        <p14:creationId xmlns:p14="http://schemas.microsoft.com/office/powerpoint/2010/main" val="2633905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FE382C-4A9D-4147-98DF-9904CD586499}"/>
              </a:ext>
            </a:extLst>
          </p:cNvPr>
          <p:cNvSpPr>
            <a:spLocks noGrp="1"/>
          </p:cNvSpPr>
          <p:nvPr>
            <p:ph type="title"/>
          </p:nvPr>
        </p:nvSpPr>
        <p:spPr/>
        <p:txBody>
          <a:bodyPr>
            <a:normAutofit/>
          </a:bodyPr>
          <a:lstStyle/>
          <a:p>
            <a:r>
              <a:rPr lang="nl-NL" dirty="0">
                <a:solidFill>
                  <a:srgbClr val="63676B"/>
                </a:solidFill>
              </a:rPr>
              <a:t>Planning K&amp;L</a:t>
            </a:r>
          </a:p>
        </p:txBody>
      </p:sp>
      <p:pic>
        <p:nvPicPr>
          <p:cNvPr id="3" name="Afbeelding 2">
            <a:extLst>
              <a:ext uri="{FF2B5EF4-FFF2-40B4-BE49-F238E27FC236}">
                <a16:creationId xmlns:a16="http://schemas.microsoft.com/office/drawing/2014/main" id="{0F667950-C70B-45FE-9AE4-D43E78F90BBC}"/>
              </a:ext>
            </a:extLst>
          </p:cNvPr>
          <p:cNvPicPr>
            <a:picLocks noChangeAspect="1"/>
          </p:cNvPicPr>
          <p:nvPr/>
        </p:nvPicPr>
        <p:blipFill>
          <a:blip r:embed="rId3"/>
          <a:stretch>
            <a:fillRect/>
          </a:stretch>
        </p:blipFill>
        <p:spPr>
          <a:xfrm>
            <a:off x="6566802" y="157578"/>
            <a:ext cx="5319314" cy="6542843"/>
          </a:xfrm>
          <a:prstGeom prst="rect">
            <a:avLst/>
          </a:prstGeom>
        </p:spPr>
      </p:pic>
    </p:spTree>
    <p:extLst>
      <p:ext uri="{BB962C8B-B14F-4D97-AF65-F5344CB8AC3E}">
        <p14:creationId xmlns:p14="http://schemas.microsoft.com/office/powerpoint/2010/main" val="2977611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FE382C-4A9D-4147-98DF-9904CD586499}"/>
              </a:ext>
            </a:extLst>
          </p:cNvPr>
          <p:cNvSpPr>
            <a:spLocks noGrp="1"/>
          </p:cNvSpPr>
          <p:nvPr>
            <p:ph type="title"/>
          </p:nvPr>
        </p:nvSpPr>
        <p:spPr/>
        <p:txBody>
          <a:bodyPr>
            <a:normAutofit/>
          </a:bodyPr>
          <a:lstStyle/>
          <a:p>
            <a:r>
              <a:rPr lang="nl-NL" dirty="0">
                <a:solidFill>
                  <a:srgbClr val="63676B"/>
                </a:solidFill>
              </a:rPr>
              <a:t>Uitvoeringsplan K&amp;L</a:t>
            </a:r>
          </a:p>
        </p:txBody>
      </p:sp>
      <p:sp>
        <p:nvSpPr>
          <p:cNvPr id="13" name="Tijdelijke aanduiding voor inhoud 12">
            <a:extLst>
              <a:ext uri="{FF2B5EF4-FFF2-40B4-BE49-F238E27FC236}">
                <a16:creationId xmlns:a16="http://schemas.microsoft.com/office/drawing/2014/main" id="{7CBF6A14-B30B-4D7B-9D02-B1FDB6A4297E}"/>
              </a:ext>
            </a:extLst>
          </p:cNvPr>
          <p:cNvSpPr>
            <a:spLocks noGrp="1"/>
          </p:cNvSpPr>
          <p:nvPr>
            <p:ph idx="1"/>
          </p:nvPr>
        </p:nvSpPr>
        <p:spPr>
          <a:xfrm>
            <a:off x="1011936" y="2474045"/>
            <a:ext cx="10168128" cy="3694176"/>
          </a:xfrm>
        </p:spPr>
        <p:txBody>
          <a:bodyPr>
            <a:normAutofit fontScale="92500" lnSpcReduction="10000"/>
          </a:bodyPr>
          <a:lstStyle/>
          <a:p>
            <a:pPr lvl="0">
              <a:buFontTx/>
              <a:buChar char="-"/>
            </a:pPr>
            <a:r>
              <a:rPr lang="nl-NL" dirty="0"/>
              <a:t>Frans </a:t>
            </a:r>
            <a:r>
              <a:rPr lang="nl-NL" dirty="0" err="1"/>
              <a:t>Halslaan</a:t>
            </a:r>
            <a:r>
              <a:rPr lang="nl-NL" dirty="0"/>
              <a:t> (week 22, week 23, week 24)</a:t>
            </a:r>
          </a:p>
          <a:p>
            <a:pPr lvl="0">
              <a:buFontTx/>
              <a:buChar char="-"/>
            </a:pPr>
            <a:r>
              <a:rPr lang="nl-NL" dirty="0"/>
              <a:t>Pieter </a:t>
            </a:r>
            <a:r>
              <a:rPr lang="nl-NL" dirty="0" err="1"/>
              <a:t>Molijnlaan</a:t>
            </a:r>
            <a:r>
              <a:rPr lang="nl-NL" dirty="0"/>
              <a:t> (week 26, week 27)</a:t>
            </a:r>
          </a:p>
          <a:p>
            <a:pPr lvl="0">
              <a:buFontTx/>
              <a:buChar char="-"/>
            </a:pPr>
            <a:r>
              <a:rPr lang="nl-NL" dirty="0"/>
              <a:t>Jacob van </a:t>
            </a:r>
            <a:r>
              <a:rPr lang="nl-NL" dirty="0" err="1"/>
              <a:t>Ruysdaellaan</a:t>
            </a:r>
            <a:r>
              <a:rPr lang="nl-NL" dirty="0"/>
              <a:t> (week 29, week 33)</a:t>
            </a:r>
          </a:p>
          <a:p>
            <a:pPr lvl="0">
              <a:buFontTx/>
              <a:buChar char="-"/>
            </a:pPr>
            <a:r>
              <a:rPr lang="nl-NL" dirty="0"/>
              <a:t>Adriaan van </a:t>
            </a:r>
            <a:r>
              <a:rPr lang="nl-NL" dirty="0" err="1"/>
              <a:t>Ostadelaan</a:t>
            </a:r>
            <a:r>
              <a:rPr lang="nl-NL" dirty="0"/>
              <a:t> (week 35, week 36)</a:t>
            </a:r>
          </a:p>
          <a:p>
            <a:pPr lvl="0">
              <a:buFontTx/>
              <a:buChar char="-"/>
            </a:pPr>
            <a:r>
              <a:rPr lang="nl-NL" dirty="0"/>
              <a:t>Rembrandt van Rijnlaan (week 38, week 39)</a:t>
            </a:r>
          </a:p>
          <a:p>
            <a:pPr lvl="0">
              <a:buFontTx/>
              <a:buChar char="-"/>
            </a:pPr>
            <a:r>
              <a:rPr lang="nl-NL" dirty="0"/>
              <a:t>Hazenboslaan (week 25, week 28, week 34, week 37, week 40)</a:t>
            </a:r>
          </a:p>
          <a:p>
            <a:pPr lvl="0">
              <a:buFontTx/>
              <a:buChar char="-"/>
            </a:pPr>
            <a:r>
              <a:rPr lang="nl-NL" dirty="0" err="1"/>
              <a:t>Langevoort</a:t>
            </a:r>
            <a:r>
              <a:rPr lang="nl-NL" dirty="0"/>
              <a:t> (week 41, week 42)</a:t>
            </a:r>
          </a:p>
        </p:txBody>
      </p:sp>
    </p:spTree>
    <p:extLst>
      <p:ext uri="{BB962C8B-B14F-4D97-AF65-F5344CB8AC3E}">
        <p14:creationId xmlns:p14="http://schemas.microsoft.com/office/powerpoint/2010/main" val="2480564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C5FAD-28AA-40D6-8977-8C1DE8115842}"/>
              </a:ext>
            </a:extLst>
          </p:cNvPr>
          <p:cNvSpPr>
            <a:spLocks noGrp="1"/>
          </p:cNvSpPr>
          <p:nvPr>
            <p:ph type="title"/>
          </p:nvPr>
        </p:nvSpPr>
        <p:spPr/>
        <p:txBody>
          <a:bodyPr/>
          <a:lstStyle/>
          <a:p>
            <a:r>
              <a:rPr lang="nl-NL" dirty="0"/>
              <a:t>Beperken van de hinder</a:t>
            </a:r>
          </a:p>
        </p:txBody>
      </p:sp>
      <p:sp>
        <p:nvSpPr>
          <p:cNvPr id="3" name="Tijdelijke aanduiding voor inhoud 2">
            <a:extLst>
              <a:ext uri="{FF2B5EF4-FFF2-40B4-BE49-F238E27FC236}">
                <a16:creationId xmlns:a16="http://schemas.microsoft.com/office/drawing/2014/main" id="{092D301C-460F-4096-A210-FDC5FC66D5B2}"/>
              </a:ext>
            </a:extLst>
          </p:cNvPr>
          <p:cNvSpPr>
            <a:spLocks noGrp="1"/>
          </p:cNvSpPr>
          <p:nvPr>
            <p:ph idx="1"/>
          </p:nvPr>
        </p:nvSpPr>
        <p:spPr/>
        <p:txBody>
          <a:bodyPr>
            <a:normAutofit fontScale="85000" lnSpcReduction="10000"/>
          </a:bodyPr>
          <a:lstStyle/>
          <a:p>
            <a:pPr lvl="0"/>
            <a:r>
              <a:rPr lang="nl-NL" dirty="0"/>
              <a:t>Werkzaamheden worden gefaseerd uitgevoerd</a:t>
            </a:r>
          </a:p>
          <a:p>
            <a:pPr lvl="0"/>
            <a:r>
              <a:rPr lang="nl-NL" dirty="0"/>
              <a:t>Verkeersroute door de wijk op basis van gefaseerd bebordingsplan</a:t>
            </a:r>
          </a:p>
          <a:p>
            <a:pPr lvl="0"/>
            <a:r>
              <a:rPr lang="nl-NL" dirty="0"/>
              <a:t>Afleverplek materialen op de Rozenlaan.</a:t>
            </a:r>
          </a:p>
          <a:p>
            <a:pPr lvl="0"/>
            <a:r>
              <a:rPr lang="nl-NL" dirty="0"/>
              <a:t>Bomenplan voor de te behouden bomen</a:t>
            </a:r>
          </a:p>
          <a:p>
            <a:r>
              <a:rPr lang="nl-NL" dirty="0"/>
              <a:t>De “sleuf” zal na de werkzaamheden gelijk weer gedicht worden. In de weekenden is alles dicht.</a:t>
            </a:r>
          </a:p>
          <a:p>
            <a:pPr lvl="0"/>
            <a:r>
              <a:rPr lang="nl-NL" dirty="0"/>
              <a:t>De weersvoorspellingen worden in de gaten gehouden, bij harde stormwind wordt er niet gewerkt.</a:t>
            </a:r>
          </a:p>
        </p:txBody>
      </p:sp>
    </p:spTree>
    <p:extLst>
      <p:ext uri="{BB962C8B-B14F-4D97-AF65-F5344CB8AC3E}">
        <p14:creationId xmlns:p14="http://schemas.microsoft.com/office/powerpoint/2010/main" val="1241099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C5FAD-28AA-40D6-8977-8C1DE8115842}"/>
              </a:ext>
            </a:extLst>
          </p:cNvPr>
          <p:cNvSpPr>
            <a:spLocks noGrp="1"/>
          </p:cNvSpPr>
          <p:nvPr>
            <p:ph type="title"/>
          </p:nvPr>
        </p:nvSpPr>
        <p:spPr/>
        <p:txBody>
          <a:bodyPr/>
          <a:lstStyle/>
          <a:p>
            <a:r>
              <a:rPr lang="nl-NL" dirty="0"/>
              <a:t>Planning Gemeente</a:t>
            </a:r>
          </a:p>
        </p:txBody>
      </p:sp>
      <p:sp>
        <p:nvSpPr>
          <p:cNvPr id="3" name="Tijdelijke aanduiding voor inhoud 2">
            <a:extLst>
              <a:ext uri="{FF2B5EF4-FFF2-40B4-BE49-F238E27FC236}">
                <a16:creationId xmlns:a16="http://schemas.microsoft.com/office/drawing/2014/main" id="{092D301C-460F-4096-A210-FDC5FC66D5B2}"/>
              </a:ext>
            </a:extLst>
          </p:cNvPr>
          <p:cNvSpPr>
            <a:spLocks noGrp="1"/>
          </p:cNvSpPr>
          <p:nvPr>
            <p:ph idx="1"/>
          </p:nvPr>
        </p:nvSpPr>
        <p:spPr/>
        <p:txBody>
          <a:bodyPr/>
          <a:lstStyle/>
          <a:p>
            <a:r>
              <a:rPr lang="nl-NL" dirty="0"/>
              <a:t>Ontwerpfase tot eind juni</a:t>
            </a:r>
          </a:p>
          <a:p>
            <a:r>
              <a:rPr lang="nl-NL" dirty="0"/>
              <a:t>Aanbesteding van gemeentelijke werkzaamheden in juli</a:t>
            </a:r>
          </a:p>
          <a:p>
            <a:r>
              <a:rPr lang="nl-NL" dirty="0"/>
              <a:t>Gunning aan de aannemer na de bouwvakantie</a:t>
            </a:r>
          </a:p>
          <a:p>
            <a:r>
              <a:rPr lang="nl-NL" dirty="0"/>
              <a:t>Start uitvoering Q4 2022</a:t>
            </a:r>
          </a:p>
        </p:txBody>
      </p:sp>
    </p:spTree>
    <p:extLst>
      <p:ext uri="{BB962C8B-B14F-4D97-AF65-F5344CB8AC3E}">
        <p14:creationId xmlns:p14="http://schemas.microsoft.com/office/powerpoint/2010/main" val="733138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FE382C-4A9D-4147-98DF-9904CD586499}"/>
              </a:ext>
            </a:extLst>
          </p:cNvPr>
          <p:cNvSpPr>
            <a:spLocks noGrp="1"/>
          </p:cNvSpPr>
          <p:nvPr>
            <p:ph type="title"/>
          </p:nvPr>
        </p:nvSpPr>
        <p:spPr/>
        <p:txBody>
          <a:bodyPr>
            <a:normAutofit/>
          </a:bodyPr>
          <a:lstStyle/>
          <a:p>
            <a:r>
              <a:rPr lang="nl-NL" dirty="0">
                <a:solidFill>
                  <a:srgbClr val="63676B"/>
                </a:solidFill>
              </a:rPr>
              <a:t>Voorlopig ontwerp (VO)</a:t>
            </a:r>
          </a:p>
        </p:txBody>
      </p:sp>
      <p:sp>
        <p:nvSpPr>
          <p:cNvPr id="13" name="Tijdelijke aanduiding voor inhoud 12">
            <a:extLst>
              <a:ext uri="{FF2B5EF4-FFF2-40B4-BE49-F238E27FC236}">
                <a16:creationId xmlns:a16="http://schemas.microsoft.com/office/drawing/2014/main" id="{7CBF6A14-B30B-4D7B-9D02-B1FDB6A4297E}"/>
              </a:ext>
            </a:extLst>
          </p:cNvPr>
          <p:cNvSpPr>
            <a:spLocks noGrp="1"/>
          </p:cNvSpPr>
          <p:nvPr>
            <p:ph idx="1"/>
          </p:nvPr>
        </p:nvSpPr>
        <p:spPr>
          <a:xfrm>
            <a:off x="1011936" y="2474045"/>
            <a:ext cx="10168128" cy="3694176"/>
          </a:xfrm>
        </p:spPr>
        <p:txBody>
          <a:bodyPr>
            <a:normAutofit/>
          </a:bodyPr>
          <a:lstStyle/>
          <a:p>
            <a:pPr lvl="0">
              <a:buFontTx/>
              <a:buChar char="-"/>
            </a:pPr>
            <a:r>
              <a:rPr lang="nl-NL" dirty="0"/>
              <a:t>Referentie ontwerp</a:t>
            </a:r>
          </a:p>
          <a:p>
            <a:pPr lvl="1">
              <a:buFontTx/>
              <a:buChar char="-"/>
            </a:pPr>
            <a:r>
              <a:rPr lang="nl-NL" dirty="0"/>
              <a:t>Vragen/verbeterpunten/input</a:t>
            </a:r>
          </a:p>
          <a:p>
            <a:pPr lvl="1">
              <a:buFontTx/>
              <a:buChar char="-"/>
            </a:pPr>
            <a:r>
              <a:rPr lang="nl-NL" dirty="0"/>
              <a:t>Review</a:t>
            </a:r>
          </a:p>
          <a:p>
            <a:pPr>
              <a:buFontTx/>
              <a:buChar char="-"/>
            </a:pPr>
            <a:r>
              <a:rPr lang="nl-NL" dirty="0"/>
              <a:t>Definitief ontwerp</a:t>
            </a:r>
          </a:p>
          <a:p>
            <a:pPr lvl="1">
              <a:buFontTx/>
              <a:buChar char="-"/>
            </a:pPr>
            <a:endParaRPr lang="nl-NL" dirty="0"/>
          </a:p>
          <a:p>
            <a:pPr lvl="0">
              <a:buFontTx/>
              <a:buChar char="-"/>
            </a:pPr>
            <a:endParaRPr lang="nl-NL" dirty="0">
              <a:highlight>
                <a:srgbClr val="FFFF00"/>
              </a:highlight>
            </a:endParaRPr>
          </a:p>
        </p:txBody>
      </p:sp>
    </p:spTree>
    <p:extLst>
      <p:ext uri="{BB962C8B-B14F-4D97-AF65-F5344CB8AC3E}">
        <p14:creationId xmlns:p14="http://schemas.microsoft.com/office/powerpoint/2010/main" val="2849291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FE382C-4A9D-4147-98DF-9904CD586499}"/>
              </a:ext>
            </a:extLst>
          </p:cNvPr>
          <p:cNvSpPr>
            <a:spLocks noGrp="1"/>
          </p:cNvSpPr>
          <p:nvPr>
            <p:ph type="title"/>
          </p:nvPr>
        </p:nvSpPr>
        <p:spPr/>
        <p:txBody>
          <a:bodyPr>
            <a:normAutofit/>
          </a:bodyPr>
          <a:lstStyle/>
          <a:p>
            <a:r>
              <a:rPr lang="nl-NL" dirty="0">
                <a:solidFill>
                  <a:srgbClr val="63676B"/>
                </a:solidFill>
              </a:rPr>
              <a:t>VO</a:t>
            </a:r>
          </a:p>
        </p:txBody>
      </p:sp>
      <p:pic>
        <p:nvPicPr>
          <p:cNvPr id="3" name="Afbeelding 2">
            <a:extLst>
              <a:ext uri="{FF2B5EF4-FFF2-40B4-BE49-F238E27FC236}">
                <a16:creationId xmlns:a16="http://schemas.microsoft.com/office/drawing/2014/main" id="{2C76A704-63FB-4E45-8AF6-30B7CDD405EC}"/>
              </a:ext>
            </a:extLst>
          </p:cNvPr>
          <p:cNvPicPr>
            <a:picLocks noChangeAspect="1"/>
          </p:cNvPicPr>
          <p:nvPr/>
        </p:nvPicPr>
        <p:blipFill>
          <a:blip r:embed="rId3"/>
          <a:stretch>
            <a:fillRect/>
          </a:stretch>
        </p:blipFill>
        <p:spPr>
          <a:xfrm rot="5400000">
            <a:off x="4984343" y="-203367"/>
            <a:ext cx="5805306" cy="7309321"/>
          </a:xfrm>
          <a:prstGeom prst="rect">
            <a:avLst/>
          </a:prstGeom>
        </p:spPr>
      </p:pic>
    </p:spTree>
    <p:extLst>
      <p:ext uri="{BB962C8B-B14F-4D97-AF65-F5344CB8AC3E}">
        <p14:creationId xmlns:p14="http://schemas.microsoft.com/office/powerpoint/2010/main" val="1401346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FE382C-4A9D-4147-98DF-9904CD586499}"/>
              </a:ext>
            </a:extLst>
          </p:cNvPr>
          <p:cNvSpPr>
            <a:spLocks noGrp="1"/>
          </p:cNvSpPr>
          <p:nvPr>
            <p:ph type="title"/>
          </p:nvPr>
        </p:nvSpPr>
        <p:spPr/>
        <p:txBody>
          <a:bodyPr/>
          <a:lstStyle/>
          <a:p>
            <a:r>
              <a:rPr lang="nl-NL" dirty="0">
                <a:solidFill>
                  <a:srgbClr val="63676B"/>
                </a:solidFill>
              </a:rPr>
              <a:t>Bewonersavond</a:t>
            </a:r>
          </a:p>
        </p:txBody>
      </p:sp>
      <p:sp>
        <p:nvSpPr>
          <p:cNvPr id="3" name="Tijdelijke aanduiding voor inhoud 2">
            <a:extLst>
              <a:ext uri="{FF2B5EF4-FFF2-40B4-BE49-F238E27FC236}">
                <a16:creationId xmlns:a16="http://schemas.microsoft.com/office/drawing/2014/main" id="{3A9C6598-57C3-4843-A76E-47C853DB961E}"/>
              </a:ext>
            </a:extLst>
          </p:cNvPr>
          <p:cNvSpPr>
            <a:spLocks noGrp="1"/>
          </p:cNvSpPr>
          <p:nvPr>
            <p:ph idx="1"/>
          </p:nvPr>
        </p:nvSpPr>
        <p:spPr/>
        <p:txBody>
          <a:bodyPr>
            <a:normAutofit/>
          </a:bodyPr>
          <a:lstStyle/>
          <a:p>
            <a:pPr marL="0" indent="0">
              <a:buNone/>
            </a:pPr>
            <a:endParaRPr lang="nl-NL" dirty="0"/>
          </a:p>
          <a:p>
            <a:pPr marL="0" indent="0">
              <a:buNone/>
            </a:pPr>
            <a:endParaRPr lang="nl-NL" dirty="0"/>
          </a:p>
        </p:txBody>
      </p:sp>
      <p:pic>
        <p:nvPicPr>
          <p:cNvPr id="1026" name="Picture 2" descr="35,503 Welkom Terug Foto's, Afbeeldingen en Stock Fotografie - 123RF">
            <a:extLst>
              <a:ext uri="{FF2B5EF4-FFF2-40B4-BE49-F238E27FC236}">
                <a16:creationId xmlns:a16="http://schemas.microsoft.com/office/drawing/2014/main" id="{5595E9BD-0B1C-08EF-B451-7E5B7C3A4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6039" y="2478024"/>
            <a:ext cx="6833352" cy="2945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384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FE382C-4A9D-4147-98DF-9904CD586499}"/>
              </a:ext>
            </a:extLst>
          </p:cNvPr>
          <p:cNvSpPr>
            <a:spLocks noGrp="1"/>
          </p:cNvSpPr>
          <p:nvPr>
            <p:ph type="title"/>
          </p:nvPr>
        </p:nvSpPr>
        <p:spPr/>
        <p:txBody>
          <a:bodyPr>
            <a:normAutofit/>
          </a:bodyPr>
          <a:lstStyle/>
          <a:p>
            <a:r>
              <a:rPr lang="nl-NL" dirty="0">
                <a:solidFill>
                  <a:srgbClr val="63676B"/>
                </a:solidFill>
              </a:rPr>
              <a:t>Communicatie</a:t>
            </a:r>
          </a:p>
        </p:txBody>
      </p:sp>
      <p:sp>
        <p:nvSpPr>
          <p:cNvPr id="13" name="Tijdelijke aanduiding voor inhoud 12">
            <a:extLst>
              <a:ext uri="{FF2B5EF4-FFF2-40B4-BE49-F238E27FC236}">
                <a16:creationId xmlns:a16="http://schemas.microsoft.com/office/drawing/2014/main" id="{7CBF6A14-B30B-4D7B-9D02-B1FDB6A4297E}"/>
              </a:ext>
            </a:extLst>
          </p:cNvPr>
          <p:cNvSpPr>
            <a:spLocks noGrp="1"/>
          </p:cNvSpPr>
          <p:nvPr>
            <p:ph idx="1"/>
          </p:nvPr>
        </p:nvSpPr>
        <p:spPr>
          <a:xfrm>
            <a:off x="1011936" y="2474045"/>
            <a:ext cx="10168128" cy="3694176"/>
          </a:xfrm>
        </p:spPr>
        <p:txBody>
          <a:bodyPr>
            <a:normAutofit/>
          </a:bodyPr>
          <a:lstStyle/>
          <a:p>
            <a:pPr marL="0" lvl="0" indent="0">
              <a:buNone/>
            </a:pPr>
            <a:r>
              <a:rPr lang="nl-NL" dirty="0"/>
              <a:t>Bewonersavond</a:t>
            </a:r>
          </a:p>
          <a:p>
            <a:pPr marL="0" lvl="0" indent="0">
              <a:buNone/>
            </a:pPr>
            <a:r>
              <a:rPr lang="nl-NL" dirty="0"/>
              <a:t>Bewonersbrieven</a:t>
            </a:r>
          </a:p>
          <a:p>
            <a:pPr marL="0" lvl="0" indent="0">
              <a:buNone/>
            </a:pPr>
            <a:r>
              <a:rPr lang="nl-NL" dirty="0"/>
              <a:t>Participatieplatform</a:t>
            </a:r>
          </a:p>
          <a:p>
            <a:pPr marL="0" lvl="0" indent="0">
              <a:buNone/>
            </a:pPr>
            <a:r>
              <a:rPr lang="nl-NL" dirty="0"/>
              <a:t>	</a:t>
            </a:r>
            <a:r>
              <a:rPr lang="nl-NL" dirty="0" err="1"/>
              <a:t>Doemee.Oegstgeest</a:t>
            </a:r>
            <a:endParaRPr lang="nl-NL" dirty="0"/>
          </a:p>
          <a:p>
            <a:pPr marL="0" lvl="0" indent="0">
              <a:buNone/>
            </a:pPr>
            <a:endParaRPr lang="nl-NL" dirty="0"/>
          </a:p>
        </p:txBody>
      </p:sp>
      <p:pic>
        <p:nvPicPr>
          <p:cNvPr id="4" name="Afbeelding 3">
            <a:hlinkClick r:id="rId3"/>
            <a:extLst>
              <a:ext uri="{FF2B5EF4-FFF2-40B4-BE49-F238E27FC236}">
                <a16:creationId xmlns:a16="http://schemas.microsoft.com/office/drawing/2014/main" id="{B3D63C6B-2C8D-47D8-BFE4-0D9BC36DF53A}"/>
              </a:ext>
            </a:extLst>
          </p:cNvPr>
          <p:cNvPicPr>
            <a:picLocks noChangeAspect="1"/>
          </p:cNvPicPr>
          <p:nvPr/>
        </p:nvPicPr>
        <p:blipFill>
          <a:blip r:embed="rId4"/>
          <a:stretch>
            <a:fillRect/>
          </a:stretch>
        </p:blipFill>
        <p:spPr>
          <a:xfrm>
            <a:off x="6757778" y="2509689"/>
            <a:ext cx="4932243" cy="3658532"/>
          </a:xfrm>
          <a:prstGeom prst="rect">
            <a:avLst/>
          </a:prstGeom>
        </p:spPr>
      </p:pic>
    </p:spTree>
    <p:extLst>
      <p:ext uri="{BB962C8B-B14F-4D97-AF65-F5344CB8AC3E}">
        <p14:creationId xmlns:p14="http://schemas.microsoft.com/office/powerpoint/2010/main" val="3915704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1">
            <a:extLst>
              <a:ext uri="{FF2B5EF4-FFF2-40B4-BE49-F238E27FC236}">
                <a16:creationId xmlns:a16="http://schemas.microsoft.com/office/drawing/2014/main" id="{44AD29B6-BF3B-4407-9E75-52DF8E3B2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3">
            <a:extLst>
              <a:ext uri="{FF2B5EF4-FFF2-40B4-BE49-F238E27FC236}">
                <a16:creationId xmlns:a16="http://schemas.microsoft.com/office/drawing/2014/main" id="{55F8BA08-3E38-4B70-B93A-74F08E092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273C92B1-5DC3-C342-8D71-24B94F48F585}"/>
              </a:ext>
            </a:extLst>
          </p:cNvPr>
          <p:cNvSpPr>
            <a:spLocks noGrp="1"/>
          </p:cNvSpPr>
          <p:nvPr>
            <p:ph type="title"/>
          </p:nvPr>
        </p:nvSpPr>
        <p:spPr>
          <a:xfrm>
            <a:off x="1045029" y="507160"/>
            <a:ext cx="2993571" cy="5438730"/>
          </a:xfrm>
        </p:spPr>
        <p:txBody>
          <a:bodyPr>
            <a:normAutofit/>
          </a:bodyPr>
          <a:lstStyle/>
          <a:p>
            <a:r>
              <a:rPr lang="nl-NL" sz="3200" dirty="0">
                <a:solidFill>
                  <a:srgbClr val="0F6A35"/>
                </a:solidFill>
              </a:rPr>
              <a:t>Informatie</a:t>
            </a:r>
            <a:br>
              <a:rPr lang="nl-NL" sz="3200" dirty="0">
                <a:solidFill>
                  <a:srgbClr val="0F6A35"/>
                </a:solidFill>
              </a:rPr>
            </a:br>
            <a:r>
              <a:rPr lang="nl-NL" sz="3200" dirty="0">
                <a:solidFill>
                  <a:srgbClr val="0F6A35"/>
                </a:solidFill>
              </a:rPr>
              <a:t>tafels</a:t>
            </a:r>
          </a:p>
        </p:txBody>
      </p:sp>
      <p:sp>
        <p:nvSpPr>
          <p:cNvPr id="30" name="Rectangle 25">
            <a:extLst>
              <a:ext uri="{FF2B5EF4-FFF2-40B4-BE49-F238E27FC236}">
                <a16:creationId xmlns:a16="http://schemas.microsoft.com/office/drawing/2014/main" id="{357F1B33-79AB-4A71-8CEC-4546D709B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2874481"/>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3816FC94-4E84-4B48-BA70-02E8425DB8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63188" y="6117906"/>
            <a:ext cx="1714594" cy="440145"/>
          </a:xfrm>
          <a:prstGeom prst="rect">
            <a:avLst/>
          </a:prstGeom>
        </p:spPr>
      </p:pic>
      <p:graphicFrame>
        <p:nvGraphicFramePr>
          <p:cNvPr id="31" name="Tijdelijke aanduiding voor inhoud 2">
            <a:extLst>
              <a:ext uri="{FF2B5EF4-FFF2-40B4-BE49-F238E27FC236}">
                <a16:creationId xmlns:a16="http://schemas.microsoft.com/office/drawing/2014/main" id="{168B6CED-B60F-4747-8CCF-D6F13E5866EE}"/>
              </a:ext>
            </a:extLst>
          </p:cNvPr>
          <p:cNvGraphicFramePr>
            <a:graphicFrameLocks noGrp="1"/>
          </p:cNvGraphicFramePr>
          <p:nvPr>
            <p:ph idx="1"/>
            <p:extLst>
              <p:ext uri="{D42A27DB-BD31-4B8C-83A1-F6EECF244321}">
                <p14:modId xmlns:p14="http://schemas.microsoft.com/office/powerpoint/2010/main" val="852218137"/>
              </p:ext>
            </p:extLst>
          </p:nvPr>
        </p:nvGraphicFramePr>
        <p:xfrm>
          <a:off x="4526280" y="512064"/>
          <a:ext cx="6830568" cy="54406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98944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kaart&#10;&#10;Automatisch gegenereerde beschrijving">
            <a:extLst>
              <a:ext uri="{FF2B5EF4-FFF2-40B4-BE49-F238E27FC236}">
                <a16:creationId xmlns:a16="http://schemas.microsoft.com/office/drawing/2014/main" id="{608B3504-4981-C044-B007-5252A562854E}"/>
              </a:ext>
            </a:extLst>
          </p:cNvPr>
          <p:cNvPicPr>
            <a:picLocks noChangeAspect="1"/>
          </p:cNvPicPr>
          <p:nvPr/>
        </p:nvPicPr>
        <p:blipFill rotWithShape="1">
          <a:blip r:embed="rId2"/>
          <a:srcRect r="5722" b="-1"/>
          <a:stretch/>
        </p:blipFill>
        <p:spPr>
          <a:xfrm>
            <a:off x="4157663" y="-14980"/>
            <a:ext cx="8034337"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effectLst>
            <a:glow>
              <a:srgbClr val="0F6A35"/>
            </a:glow>
          </a:effectLst>
        </p:spPr>
      </p:pic>
      <p:sp>
        <p:nvSpPr>
          <p:cNvPr id="2" name="Titel 1">
            <a:extLst>
              <a:ext uri="{FF2B5EF4-FFF2-40B4-BE49-F238E27FC236}">
                <a16:creationId xmlns:a16="http://schemas.microsoft.com/office/drawing/2014/main" id="{4A7F7A1E-4818-D145-A31F-9A711B17E4CD}"/>
              </a:ext>
            </a:extLst>
          </p:cNvPr>
          <p:cNvSpPr>
            <a:spLocks noGrp="1"/>
          </p:cNvSpPr>
          <p:nvPr>
            <p:ph type="ctrTitle"/>
          </p:nvPr>
        </p:nvSpPr>
        <p:spPr>
          <a:xfrm>
            <a:off x="477980" y="1122363"/>
            <a:ext cx="4481067" cy="3204134"/>
          </a:xfrm>
        </p:spPr>
        <p:txBody>
          <a:bodyPr anchor="b">
            <a:normAutofit/>
          </a:bodyPr>
          <a:lstStyle/>
          <a:p>
            <a:r>
              <a:rPr lang="nl-NL" sz="2800" dirty="0">
                <a:solidFill>
                  <a:srgbClr val="63676B"/>
                </a:solidFill>
              </a:rPr>
              <a:t>Project</a:t>
            </a:r>
            <a:br>
              <a:rPr lang="nl-NL" sz="2800" dirty="0">
                <a:solidFill>
                  <a:srgbClr val="63676B"/>
                </a:solidFill>
              </a:rPr>
            </a:br>
            <a:r>
              <a:rPr lang="nl-NL" sz="4800" dirty="0">
                <a:solidFill>
                  <a:srgbClr val="63676B"/>
                </a:solidFill>
              </a:rPr>
              <a:t> </a:t>
            </a:r>
            <a:br>
              <a:rPr lang="nl-NL" sz="4800" dirty="0">
                <a:solidFill>
                  <a:srgbClr val="63676B"/>
                </a:solidFill>
              </a:rPr>
            </a:br>
            <a:r>
              <a:rPr lang="nl-NL" sz="4800" dirty="0" err="1">
                <a:solidFill>
                  <a:srgbClr val="0F6A35"/>
                </a:solidFill>
              </a:rPr>
              <a:t>Oudenhof</a:t>
            </a:r>
            <a:r>
              <a:rPr lang="nl-NL" sz="4800" dirty="0">
                <a:solidFill>
                  <a:srgbClr val="0F6A35"/>
                </a:solidFill>
              </a:rPr>
              <a:t> Deelgebied A</a:t>
            </a:r>
            <a:r>
              <a:rPr lang="nl-NL" sz="4800" dirty="0">
                <a:solidFill>
                  <a:srgbClr val="63676B"/>
                </a:solidFill>
              </a:rPr>
              <a:t> </a:t>
            </a:r>
          </a:p>
        </p:txBody>
      </p:sp>
      <p:pic>
        <p:nvPicPr>
          <p:cNvPr id="15" name="Graphic 14">
            <a:extLst>
              <a:ext uri="{FF2B5EF4-FFF2-40B4-BE49-F238E27FC236}">
                <a16:creationId xmlns:a16="http://schemas.microsoft.com/office/drawing/2014/main" id="{E3E1C70D-DEBA-A34D-AACC-6D18BD1438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9518" y="5166798"/>
            <a:ext cx="3314700" cy="850900"/>
          </a:xfrm>
          <a:prstGeom prst="rect">
            <a:avLst/>
          </a:prstGeom>
        </p:spPr>
      </p:pic>
      <mc:AlternateContent xmlns:mc="http://schemas.openxmlformats.org/markup-compatibility/2006" xmlns:p14="http://schemas.microsoft.com/office/powerpoint/2010/main">
        <mc:Choice Requires="p14">
          <p:contentPart p14:bwMode="auto" r:id="rId5">
            <p14:nvContentPartPr>
              <p14:cNvPr id="47" name="Inkt 46">
                <a:extLst>
                  <a:ext uri="{FF2B5EF4-FFF2-40B4-BE49-F238E27FC236}">
                    <a16:creationId xmlns:a16="http://schemas.microsoft.com/office/drawing/2014/main" id="{90EEABA8-5B21-DD42-95C1-7430DF6CA99A}"/>
                  </a:ext>
                </a:extLst>
              </p14:cNvPr>
              <p14:cNvContentPartPr/>
              <p14:nvPr/>
            </p14:nvContentPartPr>
            <p14:xfrm>
              <a:off x="8676242" y="-769172"/>
              <a:ext cx="360" cy="360"/>
            </p14:xfrm>
          </p:contentPart>
        </mc:Choice>
        <mc:Fallback xmlns="">
          <p:pic>
            <p:nvPicPr>
              <p:cNvPr id="47" name="Inkt 46">
                <a:extLst>
                  <a:ext uri="{FF2B5EF4-FFF2-40B4-BE49-F238E27FC236}">
                    <a16:creationId xmlns:a16="http://schemas.microsoft.com/office/drawing/2014/main" id="{90EEABA8-5B21-DD42-95C1-7430DF6CA99A}"/>
                  </a:ext>
                </a:extLst>
              </p:cNvPr>
              <p:cNvPicPr/>
              <p:nvPr/>
            </p:nvPicPr>
            <p:blipFill>
              <a:blip r:embed="rId6"/>
              <a:stretch>
                <a:fillRect/>
              </a:stretch>
            </p:blipFill>
            <p:spPr>
              <a:xfrm>
                <a:off x="8622242" y="-877172"/>
                <a:ext cx="108000" cy="216000"/>
              </a:xfrm>
              <a:prstGeom prst="rect">
                <a:avLst/>
              </a:prstGeom>
            </p:spPr>
          </p:pic>
        </mc:Fallback>
      </mc:AlternateContent>
    </p:spTree>
    <p:extLst>
      <p:ext uri="{BB962C8B-B14F-4D97-AF65-F5344CB8AC3E}">
        <p14:creationId xmlns:p14="http://schemas.microsoft.com/office/powerpoint/2010/main" val="1526777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2492B9-14AD-A045-A6C2-3C97270F4A06}"/>
              </a:ext>
            </a:extLst>
          </p:cNvPr>
          <p:cNvSpPr>
            <a:spLocks noGrp="1"/>
          </p:cNvSpPr>
          <p:nvPr>
            <p:ph type="title"/>
          </p:nvPr>
        </p:nvSpPr>
        <p:spPr>
          <a:xfrm>
            <a:off x="5080216" y="1076324"/>
            <a:ext cx="6272784" cy="1535051"/>
          </a:xfrm>
        </p:spPr>
        <p:txBody>
          <a:bodyPr vert="horz" lIns="91440" tIns="45720" rIns="91440" bIns="45720" rtlCol="0" anchor="b">
            <a:normAutofit/>
          </a:bodyPr>
          <a:lstStyle/>
          <a:p>
            <a:r>
              <a:rPr lang="en-US" sz="5200" dirty="0" err="1">
                <a:solidFill>
                  <a:srgbClr val="63676B"/>
                </a:solidFill>
              </a:rPr>
              <a:t>Afval</a:t>
            </a:r>
            <a:r>
              <a:rPr lang="en-US" sz="5200" dirty="0">
                <a:solidFill>
                  <a:srgbClr val="63676B"/>
                </a:solidFill>
              </a:rPr>
              <a:t> </a:t>
            </a:r>
            <a:r>
              <a:rPr lang="en-US" sz="5200" dirty="0" err="1">
                <a:solidFill>
                  <a:srgbClr val="63676B"/>
                </a:solidFill>
              </a:rPr>
              <a:t>ophaaldiensten</a:t>
            </a:r>
            <a:r>
              <a:rPr lang="en-US" sz="5200" dirty="0">
                <a:solidFill>
                  <a:srgbClr val="63676B"/>
                </a:solidFill>
              </a:rPr>
              <a:t> </a:t>
            </a:r>
          </a:p>
        </p:txBody>
      </p:sp>
      <p:pic>
        <p:nvPicPr>
          <p:cNvPr id="5" name="Tijdelijke aanduiding voor inhoud 4">
            <a:extLst>
              <a:ext uri="{FF2B5EF4-FFF2-40B4-BE49-F238E27FC236}">
                <a16:creationId xmlns:a16="http://schemas.microsoft.com/office/drawing/2014/main" id="{896E19FD-9CDA-FA43-889A-777C75FCA7A7}"/>
              </a:ext>
            </a:extLst>
          </p:cNvPr>
          <p:cNvPicPr>
            <a:picLocks noChangeAspect="1"/>
          </p:cNvPicPr>
          <p:nvPr/>
        </p:nvPicPr>
        <p:blipFill rotWithShape="1">
          <a:blip r:embed="rId2"/>
          <a:srcRect l="29742" r="16552" b="-2"/>
          <a:stretch/>
        </p:blipFill>
        <p:spPr>
          <a:xfrm>
            <a:off x="20" y="10"/>
            <a:ext cx="4505305" cy="6857990"/>
          </a:xfrm>
          <a:prstGeom prst="rect">
            <a:avLst/>
          </a:prstGeom>
        </p:spPr>
      </p:pic>
      <p:sp>
        <p:nvSpPr>
          <p:cNvPr id="41" name="Content Placeholder 40">
            <a:extLst>
              <a:ext uri="{FF2B5EF4-FFF2-40B4-BE49-F238E27FC236}">
                <a16:creationId xmlns:a16="http://schemas.microsoft.com/office/drawing/2014/main" id="{A609643A-6B37-4246-835C-2DC2542D05A9}"/>
              </a:ext>
            </a:extLst>
          </p:cNvPr>
          <p:cNvSpPr>
            <a:spLocks noGrp="1"/>
          </p:cNvSpPr>
          <p:nvPr>
            <p:ph idx="1"/>
          </p:nvPr>
        </p:nvSpPr>
        <p:spPr>
          <a:xfrm>
            <a:off x="5080216" y="3351276"/>
            <a:ext cx="6272784" cy="2825686"/>
          </a:xfrm>
        </p:spPr>
        <p:txBody>
          <a:bodyPr>
            <a:normAutofit fontScale="77500" lnSpcReduction="20000"/>
          </a:bodyPr>
          <a:lstStyle/>
          <a:p>
            <a:pPr marL="0" indent="0">
              <a:buNone/>
            </a:pPr>
            <a:endParaRPr lang="nl-NL" sz="1800" dirty="0">
              <a:solidFill>
                <a:srgbClr val="63676B"/>
              </a:solidFill>
            </a:endParaRPr>
          </a:p>
          <a:p>
            <a:r>
              <a:rPr lang="nl-NL" sz="2500" b="1" dirty="0">
                <a:solidFill>
                  <a:srgbClr val="63676B"/>
                </a:solidFill>
              </a:rPr>
              <a:t>Afval ophaaldiensten – WIJK 6 </a:t>
            </a:r>
          </a:p>
          <a:p>
            <a:pPr lvl="0">
              <a:lnSpc>
                <a:spcPct val="100000"/>
              </a:lnSpc>
            </a:pPr>
            <a:r>
              <a:rPr lang="nl-NL" sz="2500" dirty="0">
                <a:solidFill>
                  <a:srgbClr val="63676B"/>
                </a:solidFill>
              </a:rPr>
              <a:t>Maandag (groene container) &amp; Vrijdag (grijze of bruine) </a:t>
            </a:r>
            <a:endParaRPr lang="en-US" sz="2500" dirty="0">
              <a:solidFill>
                <a:srgbClr val="63676B"/>
              </a:solidFill>
            </a:endParaRPr>
          </a:p>
          <a:p>
            <a:pPr lvl="1"/>
            <a:r>
              <a:rPr lang="nl-NL" sz="2100" dirty="0">
                <a:solidFill>
                  <a:srgbClr val="63676B"/>
                </a:solidFill>
              </a:rPr>
              <a:t>Vrijdag Even weken: Grijs </a:t>
            </a:r>
            <a:endParaRPr lang="en-US" sz="2100" dirty="0">
              <a:solidFill>
                <a:srgbClr val="63676B"/>
              </a:solidFill>
            </a:endParaRPr>
          </a:p>
          <a:p>
            <a:pPr lvl="1"/>
            <a:r>
              <a:rPr lang="nl-NL" sz="2100" dirty="0">
                <a:solidFill>
                  <a:srgbClr val="63676B"/>
                </a:solidFill>
              </a:rPr>
              <a:t>Vrijdag Oneven weken: Bruin </a:t>
            </a:r>
            <a:endParaRPr lang="en-US" sz="2100" dirty="0">
              <a:solidFill>
                <a:srgbClr val="63676B"/>
              </a:solidFill>
            </a:endParaRPr>
          </a:p>
          <a:p>
            <a:pPr lvl="1"/>
            <a:endParaRPr lang="en-US" sz="1400" dirty="0">
              <a:solidFill>
                <a:srgbClr val="63676B"/>
              </a:solidFill>
            </a:endParaRPr>
          </a:p>
          <a:p>
            <a:pPr marL="0" indent="0">
              <a:buNone/>
            </a:pPr>
            <a:br>
              <a:rPr lang="nl-NL" dirty="0"/>
            </a:br>
            <a:endParaRPr lang="nl-NL" sz="1800" dirty="0"/>
          </a:p>
          <a:p>
            <a:endParaRPr lang="en-US" sz="1800" dirty="0"/>
          </a:p>
        </p:txBody>
      </p:sp>
      <p:pic>
        <p:nvPicPr>
          <p:cNvPr id="23" name="Graphic 22">
            <a:extLst>
              <a:ext uri="{FF2B5EF4-FFF2-40B4-BE49-F238E27FC236}">
                <a16:creationId xmlns:a16="http://schemas.microsoft.com/office/drawing/2014/main" id="{56CBC6C9-A037-CB47-A2EB-B874E5DD47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63188" y="6117906"/>
            <a:ext cx="1714594" cy="440145"/>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Inkt 10">
                <a:extLst>
                  <a:ext uri="{FF2B5EF4-FFF2-40B4-BE49-F238E27FC236}">
                    <a16:creationId xmlns:a16="http://schemas.microsoft.com/office/drawing/2014/main" id="{619162FA-9FB8-4648-993A-967DB1689C77}"/>
                  </a:ext>
                </a:extLst>
              </p14:cNvPr>
              <p14:cNvContentPartPr/>
              <p14:nvPr/>
            </p14:nvContentPartPr>
            <p14:xfrm>
              <a:off x="4452502" y="5957752"/>
              <a:ext cx="360" cy="360"/>
            </p14:xfrm>
          </p:contentPart>
        </mc:Choice>
        <mc:Fallback xmlns="">
          <p:pic>
            <p:nvPicPr>
              <p:cNvPr id="11" name="Inkt 10">
                <a:extLst>
                  <a:ext uri="{FF2B5EF4-FFF2-40B4-BE49-F238E27FC236}">
                    <a16:creationId xmlns:a16="http://schemas.microsoft.com/office/drawing/2014/main" id="{619162FA-9FB8-4648-993A-967DB1689C77}"/>
                  </a:ext>
                </a:extLst>
              </p:cNvPr>
              <p:cNvPicPr/>
              <p:nvPr/>
            </p:nvPicPr>
            <p:blipFill>
              <a:blip r:embed="rId8"/>
              <a:stretch>
                <a:fillRect/>
              </a:stretch>
            </p:blipFill>
            <p:spPr>
              <a:xfrm>
                <a:off x="4416502" y="5922112"/>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t 12">
                <a:extLst>
                  <a:ext uri="{FF2B5EF4-FFF2-40B4-BE49-F238E27FC236}">
                    <a16:creationId xmlns:a16="http://schemas.microsoft.com/office/drawing/2014/main" id="{917B8DAF-4BD3-024D-8B56-5A068E59D10D}"/>
                  </a:ext>
                </a:extLst>
              </p14:cNvPr>
              <p14:cNvContentPartPr/>
              <p14:nvPr/>
            </p14:nvContentPartPr>
            <p14:xfrm>
              <a:off x="4459702" y="5621872"/>
              <a:ext cx="360" cy="360"/>
            </p14:xfrm>
          </p:contentPart>
        </mc:Choice>
        <mc:Fallback xmlns="">
          <p:pic>
            <p:nvPicPr>
              <p:cNvPr id="13" name="Inkt 12">
                <a:extLst>
                  <a:ext uri="{FF2B5EF4-FFF2-40B4-BE49-F238E27FC236}">
                    <a16:creationId xmlns:a16="http://schemas.microsoft.com/office/drawing/2014/main" id="{917B8DAF-4BD3-024D-8B56-5A068E59D10D}"/>
                  </a:ext>
                </a:extLst>
              </p:cNvPr>
              <p:cNvPicPr/>
              <p:nvPr/>
            </p:nvPicPr>
            <p:blipFill>
              <a:blip r:embed="rId8"/>
              <a:stretch>
                <a:fillRect/>
              </a:stretch>
            </p:blipFill>
            <p:spPr>
              <a:xfrm>
                <a:off x="4424062" y="5585872"/>
                <a:ext cx="72000" cy="72000"/>
              </a:xfrm>
              <a:prstGeom prst="rect">
                <a:avLst/>
              </a:prstGeom>
            </p:spPr>
          </p:pic>
        </mc:Fallback>
      </mc:AlternateContent>
    </p:spTree>
    <p:extLst>
      <p:ext uri="{BB962C8B-B14F-4D97-AF65-F5344CB8AC3E}">
        <p14:creationId xmlns:p14="http://schemas.microsoft.com/office/powerpoint/2010/main" val="1617748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FE382C-4A9D-4147-98DF-9904CD586499}"/>
              </a:ext>
            </a:extLst>
          </p:cNvPr>
          <p:cNvSpPr>
            <a:spLocks noGrp="1"/>
          </p:cNvSpPr>
          <p:nvPr>
            <p:ph type="title"/>
          </p:nvPr>
        </p:nvSpPr>
        <p:spPr/>
        <p:txBody>
          <a:bodyPr/>
          <a:lstStyle/>
          <a:p>
            <a:r>
              <a:rPr lang="nl-NL" dirty="0">
                <a:solidFill>
                  <a:srgbClr val="63676B"/>
                </a:solidFill>
              </a:rPr>
              <a:t>Parkeerbalans</a:t>
            </a:r>
          </a:p>
        </p:txBody>
      </p:sp>
      <p:sp>
        <p:nvSpPr>
          <p:cNvPr id="13" name="Tijdelijke aanduiding voor inhoud 12">
            <a:extLst>
              <a:ext uri="{FF2B5EF4-FFF2-40B4-BE49-F238E27FC236}">
                <a16:creationId xmlns:a16="http://schemas.microsoft.com/office/drawing/2014/main" id="{7CBF6A14-B30B-4D7B-9D02-B1FDB6A4297E}"/>
              </a:ext>
            </a:extLst>
          </p:cNvPr>
          <p:cNvSpPr>
            <a:spLocks noGrp="1"/>
          </p:cNvSpPr>
          <p:nvPr>
            <p:ph idx="1"/>
          </p:nvPr>
        </p:nvSpPr>
        <p:spPr>
          <a:xfrm>
            <a:off x="1011936" y="2438430"/>
            <a:ext cx="10168128" cy="3694176"/>
          </a:xfrm>
        </p:spPr>
        <p:txBody>
          <a:bodyPr>
            <a:normAutofit/>
          </a:bodyPr>
          <a:lstStyle/>
          <a:p>
            <a:pPr lvl="0"/>
            <a:endParaRPr lang="nl-NL" dirty="0">
              <a:highlight>
                <a:srgbClr val="FFFF00"/>
              </a:highlight>
            </a:endParaRPr>
          </a:p>
          <a:p>
            <a:pPr marL="0" lvl="0" indent="0">
              <a:buNone/>
            </a:pPr>
            <a:endParaRPr lang="nl-NL" dirty="0">
              <a:highlight>
                <a:srgbClr val="FFFF00"/>
              </a:highlight>
            </a:endParaRPr>
          </a:p>
          <a:p>
            <a:endParaRPr lang="nl-NL" dirty="0"/>
          </a:p>
        </p:txBody>
      </p:sp>
      <p:sp>
        <p:nvSpPr>
          <p:cNvPr id="5" name="Tijdelijke aanduiding voor inhoud 12">
            <a:extLst>
              <a:ext uri="{FF2B5EF4-FFF2-40B4-BE49-F238E27FC236}">
                <a16:creationId xmlns:a16="http://schemas.microsoft.com/office/drawing/2014/main" id="{7D1B82E1-99E9-41B1-B105-892A52CFD7B4}"/>
              </a:ext>
            </a:extLst>
          </p:cNvPr>
          <p:cNvSpPr txBox="1">
            <a:spLocks/>
          </p:cNvSpPr>
          <p:nvPr/>
        </p:nvSpPr>
        <p:spPr>
          <a:xfrm>
            <a:off x="683409" y="2474045"/>
            <a:ext cx="10168128" cy="3694176"/>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800" dirty="0">
                <a:effectLst/>
                <a:latin typeface="Calibri" panose="020F0502020204030204" pitchFamily="34" charset="0"/>
                <a:ea typeface="Calibri" panose="020F0502020204030204" pitchFamily="34" charset="0"/>
              </a:rPr>
              <a:t>Groen   &lt; 75%</a:t>
            </a:r>
          </a:p>
          <a:p>
            <a:r>
              <a:rPr lang="nl-NL" sz="1800" dirty="0">
                <a:effectLst/>
                <a:latin typeface="Calibri" panose="020F0502020204030204" pitchFamily="34" charset="0"/>
                <a:ea typeface="Calibri" panose="020F0502020204030204" pitchFamily="34" charset="0"/>
              </a:rPr>
              <a:t>Geel      75-85%</a:t>
            </a:r>
          </a:p>
          <a:p>
            <a:r>
              <a:rPr lang="nl-NL" sz="1800" dirty="0">
                <a:effectLst/>
                <a:latin typeface="Calibri" panose="020F0502020204030204" pitchFamily="34" charset="0"/>
                <a:ea typeface="Calibri" panose="020F0502020204030204" pitchFamily="34" charset="0"/>
              </a:rPr>
              <a:t>Oranje 85-95%</a:t>
            </a:r>
          </a:p>
          <a:p>
            <a:r>
              <a:rPr lang="nl-NL" sz="1800" dirty="0">
                <a:effectLst/>
                <a:latin typeface="Calibri" panose="020F0502020204030204" pitchFamily="34" charset="0"/>
                <a:ea typeface="Calibri" panose="020F0502020204030204" pitchFamily="34" charset="0"/>
              </a:rPr>
              <a:t>Rood     &gt; 95%</a:t>
            </a:r>
          </a:p>
          <a:p>
            <a:endParaRPr lang="nl-NL" sz="1800" dirty="0">
              <a:effectLst/>
              <a:latin typeface="Calibri" panose="020F0502020204030204" pitchFamily="34" charset="0"/>
              <a:ea typeface="Calibri" panose="020F0502020204030204" pitchFamily="34" charset="0"/>
            </a:endParaRPr>
          </a:p>
          <a:p>
            <a:pPr marL="0" indent="0">
              <a:buNone/>
            </a:pPr>
            <a:r>
              <a:rPr lang="nl-NL" sz="1800" dirty="0">
                <a:effectLst/>
                <a:latin typeface="Calibri" panose="020F0502020204030204" pitchFamily="34" charset="0"/>
                <a:ea typeface="Calibri" panose="020F0502020204030204" pitchFamily="34" charset="0"/>
              </a:rPr>
              <a:t>Sommige secties zijn druk(</a:t>
            </a:r>
            <a:r>
              <a:rPr lang="nl-NL" sz="1800" dirty="0" err="1">
                <a:effectLst/>
                <a:latin typeface="Calibri" panose="020F0502020204030204" pitchFamily="34" charset="0"/>
                <a:ea typeface="Calibri" panose="020F0502020204030204" pitchFamily="34" charset="0"/>
              </a:rPr>
              <a:t>ker</a:t>
            </a:r>
            <a:r>
              <a:rPr lang="nl-NL" sz="1800" dirty="0">
                <a:effectLst/>
                <a:latin typeface="Calibri" panose="020F0502020204030204" pitchFamily="34" charset="0"/>
                <a:ea typeface="Calibri" panose="020F0502020204030204" pitchFamily="34" charset="0"/>
              </a:rPr>
              <a:t>) </a:t>
            </a:r>
          </a:p>
          <a:p>
            <a:pPr marL="0" indent="0">
              <a:buNone/>
            </a:pPr>
            <a:r>
              <a:rPr lang="nl-NL" sz="1800" dirty="0">
                <a:latin typeface="Calibri" panose="020F0502020204030204" pitchFamily="34" charset="0"/>
                <a:ea typeface="Calibri" panose="020F0502020204030204" pitchFamily="34" charset="0"/>
              </a:rPr>
              <a:t>A</a:t>
            </a:r>
            <a:r>
              <a:rPr lang="nl-NL" sz="1800" dirty="0">
                <a:effectLst/>
                <a:latin typeface="Calibri" panose="020F0502020204030204" pitchFamily="34" charset="0"/>
                <a:ea typeface="Calibri" panose="020F0502020204030204" pitchFamily="34" charset="0"/>
              </a:rPr>
              <a:t>ndere secties (binnen over het algemeen redelijke loopafstand) </a:t>
            </a:r>
          </a:p>
          <a:p>
            <a:pPr marL="0" indent="0">
              <a:buNone/>
            </a:pPr>
            <a:r>
              <a:rPr lang="nl-NL" sz="1800" dirty="0">
                <a:effectLst/>
                <a:latin typeface="Calibri" panose="020F0502020204030204" pitchFamily="34" charset="0"/>
                <a:ea typeface="Calibri" panose="020F0502020204030204" pitchFamily="34" charset="0"/>
              </a:rPr>
              <a:t>bieden nog ruimte</a:t>
            </a:r>
          </a:p>
          <a:p>
            <a:pPr marL="0" indent="0">
              <a:buNone/>
            </a:pPr>
            <a:endParaRPr lang="nl-NL" dirty="0"/>
          </a:p>
        </p:txBody>
      </p:sp>
      <p:pic>
        <p:nvPicPr>
          <p:cNvPr id="1026" name="Afbeelding 2">
            <a:extLst>
              <a:ext uri="{FF2B5EF4-FFF2-40B4-BE49-F238E27FC236}">
                <a16:creationId xmlns:a16="http://schemas.microsoft.com/office/drawing/2014/main" id="{9C28E9BD-93E0-45B4-BB63-FF6876150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1476" y="725394"/>
            <a:ext cx="393858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5999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FE382C-4A9D-4147-98DF-9904CD586499}"/>
              </a:ext>
            </a:extLst>
          </p:cNvPr>
          <p:cNvSpPr>
            <a:spLocks noGrp="1"/>
          </p:cNvSpPr>
          <p:nvPr>
            <p:ph type="title"/>
          </p:nvPr>
        </p:nvSpPr>
        <p:spPr/>
        <p:txBody>
          <a:bodyPr/>
          <a:lstStyle/>
          <a:p>
            <a:r>
              <a:rPr lang="nl-NL" dirty="0">
                <a:solidFill>
                  <a:srgbClr val="63676B"/>
                </a:solidFill>
              </a:rPr>
              <a:t>Bodem</a:t>
            </a:r>
          </a:p>
        </p:txBody>
      </p:sp>
      <p:sp>
        <p:nvSpPr>
          <p:cNvPr id="13" name="Tijdelijke aanduiding voor inhoud 12">
            <a:extLst>
              <a:ext uri="{FF2B5EF4-FFF2-40B4-BE49-F238E27FC236}">
                <a16:creationId xmlns:a16="http://schemas.microsoft.com/office/drawing/2014/main" id="{7CBF6A14-B30B-4D7B-9D02-B1FDB6A4297E}"/>
              </a:ext>
            </a:extLst>
          </p:cNvPr>
          <p:cNvSpPr>
            <a:spLocks noGrp="1"/>
          </p:cNvSpPr>
          <p:nvPr>
            <p:ph idx="1"/>
          </p:nvPr>
        </p:nvSpPr>
        <p:spPr>
          <a:xfrm>
            <a:off x="1011936" y="2438430"/>
            <a:ext cx="10168128" cy="3694176"/>
          </a:xfrm>
        </p:spPr>
        <p:txBody>
          <a:bodyPr>
            <a:normAutofit/>
          </a:bodyPr>
          <a:lstStyle/>
          <a:p>
            <a:pPr lvl="0"/>
            <a:endParaRPr lang="nl-NL" dirty="0">
              <a:highlight>
                <a:srgbClr val="FFFF00"/>
              </a:highlight>
            </a:endParaRPr>
          </a:p>
          <a:p>
            <a:pPr marL="0" lvl="0" indent="0">
              <a:buNone/>
            </a:pPr>
            <a:endParaRPr lang="nl-NL" dirty="0">
              <a:highlight>
                <a:srgbClr val="FFFF00"/>
              </a:highlight>
            </a:endParaRPr>
          </a:p>
          <a:p>
            <a:endParaRPr lang="nl-NL" dirty="0"/>
          </a:p>
        </p:txBody>
      </p:sp>
      <p:sp>
        <p:nvSpPr>
          <p:cNvPr id="5" name="Tijdelijke aanduiding voor inhoud 12">
            <a:extLst>
              <a:ext uri="{FF2B5EF4-FFF2-40B4-BE49-F238E27FC236}">
                <a16:creationId xmlns:a16="http://schemas.microsoft.com/office/drawing/2014/main" id="{7D1B82E1-99E9-41B1-B105-892A52CFD7B4}"/>
              </a:ext>
            </a:extLst>
          </p:cNvPr>
          <p:cNvSpPr txBox="1">
            <a:spLocks/>
          </p:cNvSpPr>
          <p:nvPr/>
        </p:nvSpPr>
        <p:spPr>
          <a:xfrm>
            <a:off x="1011936" y="2474045"/>
            <a:ext cx="10168128" cy="3694176"/>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nl-NL" dirty="0"/>
              <a:t>De grond bestaat uit zand met in de diepere lagen klei en/of zand. Tot circa 1,5 m-mv bevindt zich opgebracht zand met daaronder klei en veen als oorspronkelijke bodem. Plaatselijk zijn zwakke </a:t>
            </a:r>
            <a:r>
              <a:rPr lang="nl-NL" dirty="0" err="1"/>
              <a:t>bijmengingen</a:t>
            </a:r>
            <a:r>
              <a:rPr lang="nl-NL" dirty="0"/>
              <a:t> met baksteen en resten sintels aangetroffen. Zeer plaatselijk zijn resten slib in de kleilaag aangetroffen. De sliblaag duidt mogelijk op een voormalige sloot. Vanuit het </a:t>
            </a:r>
            <a:r>
              <a:rPr lang="nl-NL" dirty="0" err="1"/>
              <a:t>milieuhygiënisch</a:t>
            </a:r>
            <a:r>
              <a:rPr lang="nl-NL" dirty="0"/>
              <a:t> vooronderzoek was dit niet bekend. Visueel is geen asbest verdacht materiaal waargenomen.</a:t>
            </a:r>
          </a:p>
          <a:p>
            <a:pPr>
              <a:buFontTx/>
              <a:buChar char="-"/>
            </a:pPr>
            <a:r>
              <a:rPr lang="nl-NL" dirty="0"/>
              <a:t>Op basis van de analyse- en toetsingsresultaten is de grond licht verontreinigd met lood, PCB, molybdeen, kobalt, nikkel en minerale olie. De lichte verhoging met minerale olie kan worden veroorzaakt door humus- en </a:t>
            </a:r>
            <a:r>
              <a:rPr lang="nl-NL" dirty="0" err="1"/>
              <a:t>fulvozuren</a:t>
            </a:r>
            <a:r>
              <a:rPr lang="nl-NL" dirty="0"/>
              <a:t>. Er is geen sprake van een verontreiniging.</a:t>
            </a:r>
          </a:p>
          <a:p>
            <a:pPr>
              <a:buFontTx/>
              <a:buChar char="-"/>
            </a:pPr>
            <a:r>
              <a:rPr lang="nl-NL" dirty="0"/>
              <a:t>Aan het bemonsterde grondwater zijn geen afwijkingen waargenomen die kunnen duiden op een eventuele bodemverontreiniging. De gemeten waarden voor de zuurgraad, het elektrisch geleidingsvermogen en de troebelheid duiden niet op een eventuele verontreiniging van het grondwater.</a:t>
            </a:r>
          </a:p>
        </p:txBody>
      </p:sp>
    </p:spTree>
    <p:extLst>
      <p:ext uri="{BB962C8B-B14F-4D97-AF65-F5344CB8AC3E}">
        <p14:creationId xmlns:p14="http://schemas.microsoft.com/office/powerpoint/2010/main" val="2603869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FE382C-4A9D-4147-98DF-9904CD586499}"/>
              </a:ext>
            </a:extLst>
          </p:cNvPr>
          <p:cNvSpPr>
            <a:spLocks noGrp="1"/>
          </p:cNvSpPr>
          <p:nvPr>
            <p:ph type="title"/>
          </p:nvPr>
        </p:nvSpPr>
        <p:spPr/>
        <p:txBody>
          <a:bodyPr>
            <a:normAutofit/>
          </a:bodyPr>
          <a:lstStyle/>
          <a:p>
            <a:r>
              <a:rPr lang="nl-NL" dirty="0">
                <a:solidFill>
                  <a:srgbClr val="63676B"/>
                </a:solidFill>
              </a:rPr>
              <a:t>Bomen</a:t>
            </a:r>
          </a:p>
        </p:txBody>
      </p:sp>
      <p:pic>
        <p:nvPicPr>
          <p:cNvPr id="4" name="Afbeelding 3">
            <a:extLst>
              <a:ext uri="{FF2B5EF4-FFF2-40B4-BE49-F238E27FC236}">
                <a16:creationId xmlns:a16="http://schemas.microsoft.com/office/drawing/2014/main" id="{0E0BB7C3-CBB0-4D34-B4E1-4D26CD284879}"/>
              </a:ext>
            </a:extLst>
          </p:cNvPr>
          <p:cNvPicPr>
            <a:picLocks noChangeAspect="1"/>
          </p:cNvPicPr>
          <p:nvPr/>
        </p:nvPicPr>
        <p:blipFill>
          <a:blip r:embed="rId3"/>
          <a:stretch>
            <a:fillRect/>
          </a:stretch>
        </p:blipFill>
        <p:spPr>
          <a:xfrm>
            <a:off x="7541075" y="433817"/>
            <a:ext cx="3369581" cy="5990365"/>
          </a:xfrm>
          <a:prstGeom prst="rect">
            <a:avLst/>
          </a:prstGeom>
        </p:spPr>
      </p:pic>
      <p:pic>
        <p:nvPicPr>
          <p:cNvPr id="5" name="Tijdelijke aanduiding voor inhoud 4">
            <a:extLst>
              <a:ext uri="{FF2B5EF4-FFF2-40B4-BE49-F238E27FC236}">
                <a16:creationId xmlns:a16="http://schemas.microsoft.com/office/drawing/2014/main" id="{1E32E2DC-B4A5-4452-96BC-37BF8EDFA3FC}"/>
              </a:ext>
            </a:extLst>
          </p:cNvPr>
          <p:cNvPicPr>
            <a:picLocks noGrp="1" noChangeAspect="1"/>
          </p:cNvPicPr>
          <p:nvPr>
            <p:ph idx="1"/>
          </p:nvPr>
        </p:nvPicPr>
        <p:blipFill>
          <a:blip r:embed="rId4"/>
          <a:stretch>
            <a:fillRect/>
          </a:stretch>
        </p:blipFill>
        <p:spPr>
          <a:xfrm>
            <a:off x="3571500" y="1319228"/>
            <a:ext cx="2524500" cy="4488001"/>
          </a:xfrm>
          <a:prstGeom prst="rect">
            <a:avLst/>
          </a:prstGeom>
        </p:spPr>
      </p:pic>
      <p:cxnSp>
        <p:nvCxnSpPr>
          <p:cNvPr id="6" name="Rechte verbindingslijn 5">
            <a:extLst>
              <a:ext uri="{FF2B5EF4-FFF2-40B4-BE49-F238E27FC236}">
                <a16:creationId xmlns:a16="http://schemas.microsoft.com/office/drawing/2014/main" id="{4939DAC7-C291-4AFC-86C4-7922E90B1FA7}"/>
              </a:ext>
            </a:extLst>
          </p:cNvPr>
          <p:cNvCxnSpPr>
            <a:cxnSpLocks/>
          </p:cNvCxnSpPr>
          <p:nvPr/>
        </p:nvCxnSpPr>
        <p:spPr>
          <a:xfrm flipV="1">
            <a:off x="6096000" y="3186236"/>
            <a:ext cx="3021367" cy="2620993"/>
          </a:xfrm>
          <a:prstGeom prst="line">
            <a:avLst/>
          </a:prstGeom>
        </p:spPr>
        <p:style>
          <a:lnRef idx="3">
            <a:schemeClr val="accent4"/>
          </a:lnRef>
          <a:fillRef idx="0">
            <a:schemeClr val="accent4"/>
          </a:fillRef>
          <a:effectRef idx="2">
            <a:schemeClr val="accent4"/>
          </a:effectRef>
          <a:fontRef idx="minor">
            <a:schemeClr val="tx1"/>
          </a:fontRef>
        </p:style>
      </p:cxnSp>
      <p:cxnSp>
        <p:nvCxnSpPr>
          <p:cNvPr id="10" name="Rechte verbindingslijn 9">
            <a:extLst>
              <a:ext uri="{FF2B5EF4-FFF2-40B4-BE49-F238E27FC236}">
                <a16:creationId xmlns:a16="http://schemas.microsoft.com/office/drawing/2014/main" id="{FDEDF9D8-A18A-4B8A-A4E4-C6F33030AF31}"/>
              </a:ext>
            </a:extLst>
          </p:cNvPr>
          <p:cNvCxnSpPr>
            <a:cxnSpLocks/>
          </p:cNvCxnSpPr>
          <p:nvPr/>
        </p:nvCxnSpPr>
        <p:spPr>
          <a:xfrm>
            <a:off x="6096000" y="1319228"/>
            <a:ext cx="3021367" cy="1645914"/>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6598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FE382C-4A9D-4147-98DF-9904CD586499}"/>
              </a:ext>
            </a:extLst>
          </p:cNvPr>
          <p:cNvSpPr>
            <a:spLocks noGrp="1"/>
          </p:cNvSpPr>
          <p:nvPr>
            <p:ph type="title"/>
          </p:nvPr>
        </p:nvSpPr>
        <p:spPr/>
        <p:txBody>
          <a:bodyPr>
            <a:normAutofit/>
          </a:bodyPr>
          <a:lstStyle/>
          <a:p>
            <a:r>
              <a:rPr lang="nl-NL" dirty="0">
                <a:solidFill>
                  <a:srgbClr val="63676B"/>
                </a:solidFill>
              </a:rPr>
              <a:t>Bomen</a:t>
            </a:r>
          </a:p>
        </p:txBody>
      </p:sp>
      <p:pic>
        <p:nvPicPr>
          <p:cNvPr id="9" name="Afbeelding 8">
            <a:extLst>
              <a:ext uri="{FF2B5EF4-FFF2-40B4-BE49-F238E27FC236}">
                <a16:creationId xmlns:a16="http://schemas.microsoft.com/office/drawing/2014/main" id="{C1C3E2AE-5116-4930-A070-CF79C3216C01}"/>
              </a:ext>
            </a:extLst>
          </p:cNvPr>
          <p:cNvPicPr>
            <a:picLocks noChangeAspect="1"/>
          </p:cNvPicPr>
          <p:nvPr/>
        </p:nvPicPr>
        <p:blipFill>
          <a:blip r:embed="rId3"/>
          <a:stretch>
            <a:fillRect/>
          </a:stretch>
        </p:blipFill>
        <p:spPr>
          <a:xfrm>
            <a:off x="7915453" y="548637"/>
            <a:ext cx="3250893" cy="5779366"/>
          </a:xfrm>
          <a:prstGeom prst="rect">
            <a:avLst/>
          </a:prstGeom>
        </p:spPr>
      </p:pic>
      <p:pic>
        <p:nvPicPr>
          <p:cNvPr id="12" name="Afbeelding 11">
            <a:extLst>
              <a:ext uri="{FF2B5EF4-FFF2-40B4-BE49-F238E27FC236}">
                <a16:creationId xmlns:a16="http://schemas.microsoft.com/office/drawing/2014/main" id="{119504BB-80A4-492D-979D-AFA4480735A0}"/>
              </a:ext>
            </a:extLst>
          </p:cNvPr>
          <p:cNvPicPr>
            <a:picLocks noChangeAspect="1"/>
          </p:cNvPicPr>
          <p:nvPr/>
        </p:nvPicPr>
        <p:blipFill>
          <a:blip r:embed="rId4"/>
          <a:stretch>
            <a:fillRect/>
          </a:stretch>
        </p:blipFill>
        <p:spPr>
          <a:xfrm>
            <a:off x="3504238" y="548640"/>
            <a:ext cx="3250892" cy="5779363"/>
          </a:xfrm>
          <a:prstGeom prst="rect">
            <a:avLst/>
          </a:prstGeom>
        </p:spPr>
      </p:pic>
    </p:spTree>
    <p:extLst>
      <p:ext uri="{BB962C8B-B14F-4D97-AF65-F5344CB8AC3E}">
        <p14:creationId xmlns:p14="http://schemas.microsoft.com/office/powerpoint/2010/main" val="1694655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FE382C-4A9D-4147-98DF-9904CD586499}"/>
              </a:ext>
            </a:extLst>
          </p:cNvPr>
          <p:cNvSpPr>
            <a:spLocks noGrp="1"/>
          </p:cNvSpPr>
          <p:nvPr>
            <p:ph type="title"/>
          </p:nvPr>
        </p:nvSpPr>
        <p:spPr/>
        <p:txBody>
          <a:bodyPr/>
          <a:lstStyle/>
          <a:p>
            <a:r>
              <a:rPr lang="nl-NL" dirty="0">
                <a:solidFill>
                  <a:srgbClr val="63676B"/>
                </a:solidFill>
              </a:rPr>
              <a:t>Agenda bewonersavond</a:t>
            </a:r>
          </a:p>
        </p:txBody>
      </p:sp>
      <p:sp>
        <p:nvSpPr>
          <p:cNvPr id="3" name="Tijdelijke aanduiding voor inhoud 2">
            <a:extLst>
              <a:ext uri="{FF2B5EF4-FFF2-40B4-BE49-F238E27FC236}">
                <a16:creationId xmlns:a16="http://schemas.microsoft.com/office/drawing/2014/main" id="{3A9C6598-57C3-4843-A76E-47C853DB961E}"/>
              </a:ext>
            </a:extLst>
          </p:cNvPr>
          <p:cNvSpPr>
            <a:spLocks noGrp="1"/>
          </p:cNvSpPr>
          <p:nvPr>
            <p:ph idx="1"/>
          </p:nvPr>
        </p:nvSpPr>
        <p:spPr/>
        <p:txBody>
          <a:bodyPr>
            <a:normAutofit lnSpcReduction="10000"/>
          </a:bodyPr>
          <a:lstStyle/>
          <a:p>
            <a:pPr marL="0" indent="0">
              <a:buNone/>
            </a:pPr>
            <a:r>
              <a:rPr lang="nl-NL" dirty="0"/>
              <a:t>Plenaire presentatie </a:t>
            </a:r>
          </a:p>
          <a:p>
            <a:pPr lvl="2"/>
            <a:r>
              <a:rPr lang="nl-NL" dirty="0"/>
              <a:t>de historie van het project en actuele stand van zaken; </a:t>
            </a:r>
          </a:p>
          <a:p>
            <a:pPr lvl="2"/>
            <a:r>
              <a:rPr lang="nl-NL" dirty="0"/>
              <a:t>het vervolgproces om tot realisatie te komen;</a:t>
            </a:r>
          </a:p>
          <a:p>
            <a:pPr lvl="2"/>
            <a:r>
              <a:rPr lang="nl-NL" dirty="0"/>
              <a:t>het voorlopig ontwerp</a:t>
            </a:r>
          </a:p>
          <a:p>
            <a:pPr marL="0" indent="0">
              <a:buNone/>
            </a:pPr>
            <a:r>
              <a:rPr lang="nl-NL" dirty="0"/>
              <a:t>Informatietafels </a:t>
            </a:r>
          </a:p>
          <a:p>
            <a:pPr lvl="2"/>
            <a:r>
              <a:rPr lang="nl-NL" dirty="0"/>
              <a:t>Tafel: werkzaamheden kabels en leidingen</a:t>
            </a:r>
          </a:p>
          <a:p>
            <a:pPr lvl="2"/>
            <a:r>
              <a:rPr lang="nl-NL" dirty="0"/>
              <a:t>Tafel: werkzaamheden gemeente</a:t>
            </a:r>
          </a:p>
          <a:p>
            <a:pPr lvl="2"/>
            <a:r>
              <a:rPr lang="nl-NL" dirty="0"/>
              <a:t>Tafel: participatie</a:t>
            </a:r>
          </a:p>
          <a:p>
            <a:pPr lvl="2"/>
            <a:r>
              <a:rPr lang="nl-NL" dirty="0"/>
              <a:t>Scherm: Kansen voor klimaatmaatregelen op eigen terrein </a:t>
            </a:r>
          </a:p>
          <a:p>
            <a:pPr marL="457200" lvl="1" indent="0">
              <a:buNone/>
            </a:pPr>
            <a:endParaRPr lang="nl-NL" dirty="0"/>
          </a:p>
        </p:txBody>
      </p:sp>
    </p:spTree>
    <p:extLst>
      <p:ext uri="{BB962C8B-B14F-4D97-AF65-F5344CB8AC3E}">
        <p14:creationId xmlns:p14="http://schemas.microsoft.com/office/powerpoint/2010/main" val="3297558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FE382C-4A9D-4147-98DF-9904CD586499}"/>
              </a:ext>
            </a:extLst>
          </p:cNvPr>
          <p:cNvSpPr>
            <a:spLocks noGrp="1"/>
          </p:cNvSpPr>
          <p:nvPr>
            <p:ph type="title"/>
          </p:nvPr>
        </p:nvSpPr>
        <p:spPr/>
        <p:txBody>
          <a:bodyPr/>
          <a:lstStyle/>
          <a:p>
            <a:r>
              <a:rPr lang="nl-NL" dirty="0">
                <a:solidFill>
                  <a:srgbClr val="63676B"/>
                </a:solidFill>
              </a:rPr>
              <a:t>Een (her)introductie van het project</a:t>
            </a:r>
          </a:p>
        </p:txBody>
      </p:sp>
      <p:pic>
        <p:nvPicPr>
          <p:cNvPr id="9" name="Afbeelding 8" descr="cid:image002.png@01D85561.3ACFDF80">
            <a:extLst>
              <a:ext uri="{FF2B5EF4-FFF2-40B4-BE49-F238E27FC236}">
                <a16:creationId xmlns:a16="http://schemas.microsoft.com/office/drawing/2014/main" id="{2D786E26-2FEC-4D94-9B58-C830B0510C79}"/>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078213" y="2202723"/>
            <a:ext cx="4918393" cy="4227022"/>
          </a:xfrm>
          <a:prstGeom prst="rect">
            <a:avLst/>
          </a:prstGeom>
          <a:noFill/>
          <a:ln>
            <a:noFill/>
          </a:ln>
        </p:spPr>
      </p:pic>
      <p:sp>
        <p:nvSpPr>
          <p:cNvPr id="13" name="Tijdelijke aanduiding voor inhoud 2">
            <a:extLst>
              <a:ext uri="{FF2B5EF4-FFF2-40B4-BE49-F238E27FC236}">
                <a16:creationId xmlns:a16="http://schemas.microsoft.com/office/drawing/2014/main" id="{6E3828B7-3FD8-4D44-96ED-4A657B85A936}"/>
              </a:ext>
            </a:extLst>
          </p:cNvPr>
          <p:cNvSpPr>
            <a:spLocks noGrp="1"/>
          </p:cNvSpPr>
          <p:nvPr>
            <p:ph idx="1"/>
          </p:nvPr>
        </p:nvSpPr>
        <p:spPr>
          <a:xfrm>
            <a:off x="828478" y="2478024"/>
            <a:ext cx="10168128" cy="3694176"/>
          </a:xfrm>
        </p:spPr>
        <p:txBody>
          <a:bodyPr>
            <a:normAutofit/>
          </a:bodyPr>
          <a:lstStyle/>
          <a:p>
            <a:r>
              <a:rPr lang="nl-NL" sz="2400" dirty="0"/>
              <a:t>2020 start voorbereiding</a:t>
            </a:r>
          </a:p>
          <a:p>
            <a:r>
              <a:rPr lang="nl-NL" sz="2400" dirty="0"/>
              <a:t>2021 start uitvoer K&amp;L</a:t>
            </a:r>
          </a:p>
          <a:p>
            <a:pPr lvl="1"/>
            <a:r>
              <a:rPr lang="nl-NL" sz="2000" dirty="0"/>
              <a:t>Project stilgelegd</a:t>
            </a:r>
          </a:p>
          <a:p>
            <a:r>
              <a:rPr lang="nl-NL" sz="2400" dirty="0"/>
              <a:t>2022 herstart voorbereiding </a:t>
            </a:r>
          </a:p>
          <a:p>
            <a:pPr lvl="1"/>
            <a:r>
              <a:rPr lang="nl-NL" sz="2000" dirty="0"/>
              <a:t>Eind mei 2022 beoogde uitvoer K&amp;L</a:t>
            </a:r>
          </a:p>
          <a:p>
            <a:pPr lvl="1"/>
            <a:endParaRPr lang="nl-NL" dirty="0"/>
          </a:p>
          <a:p>
            <a:endParaRPr lang="nl-NL" dirty="0"/>
          </a:p>
        </p:txBody>
      </p:sp>
    </p:spTree>
    <p:extLst>
      <p:ext uri="{BB962C8B-B14F-4D97-AF65-F5344CB8AC3E}">
        <p14:creationId xmlns:p14="http://schemas.microsoft.com/office/powerpoint/2010/main" val="4213982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FE382C-4A9D-4147-98DF-9904CD586499}"/>
              </a:ext>
            </a:extLst>
          </p:cNvPr>
          <p:cNvSpPr>
            <a:spLocks noGrp="1"/>
          </p:cNvSpPr>
          <p:nvPr>
            <p:ph type="title"/>
          </p:nvPr>
        </p:nvSpPr>
        <p:spPr/>
        <p:txBody>
          <a:bodyPr>
            <a:normAutofit fontScale="90000"/>
          </a:bodyPr>
          <a:lstStyle/>
          <a:p>
            <a:r>
              <a:rPr lang="nl-NL" dirty="0">
                <a:solidFill>
                  <a:srgbClr val="63676B"/>
                </a:solidFill>
              </a:rPr>
              <a:t>Waar hebben we </a:t>
            </a:r>
            <a:br>
              <a:rPr lang="nl-NL" dirty="0">
                <a:solidFill>
                  <a:srgbClr val="63676B"/>
                </a:solidFill>
              </a:rPr>
            </a:br>
            <a:r>
              <a:rPr lang="nl-NL" dirty="0">
                <a:solidFill>
                  <a:srgbClr val="63676B"/>
                </a:solidFill>
              </a:rPr>
              <a:t>het over?</a:t>
            </a:r>
          </a:p>
        </p:txBody>
      </p:sp>
      <p:sp>
        <p:nvSpPr>
          <p:cNvPr id="13" name="Tijdelijke aanduiding voor inhoud 12">
            <a:extLst>
              <a:ext uri="{FF2B5EF4-FFF2-40B4-BE49-F238E27FC236}">
                <a16:creationId xmlns:a16="http://schemas.microsoft.com/office/drawing/2014/main" id="{7CBF6A14-B30B-4D7B-9D02-B1FDB6A4297E}"/>
              </a:ext>
            </a:extLst>
          </p:cNvPr>
          <p:cNvSpPr>
            <a:spLocks noGrp="1"/>
          </p:cNvSpPr>
          <p:nvPr>
            <p:ph idx="1"/>
          </p:nvPr>
        </p:nvSpPr>
        <p:spPr>
          <a:xfrm>
            <a:off x="1011936" y="2474045"/>
            <a:ext cx="10168128" cy="3694176"/>
          </a:xfrm>
        </p:spPr>
        <p:txBody>
          <a:bodyPr/>
          <a:lstStyle/>
          <a:p>
            <a:pPr marL="0" lvl="0" indent="0">
              <a:buNone/>
            </a:pPr>
            <a:endParaRPr lang="nl-NL" dirty="0">
              <a:highlight>
                <a:srgbClr val="FFFF00"/>
              </a:highlight>
            </a:endParaRPr>
          </a:p>
          <a:p>
            <a:endParaRPr lang="nl-NL" dirty="0"/>
          </a:p>
        </p:txBody>
      </p:sp>
      <p:pic>
        <p:nvPicPr>
          <p:cNvPr id="1026" name="Afbeelding 2" descr="image002">
            <a:extLst>
              <a:ext uri="{FF2B5EF4-FFF2-40B4-BE49-F238E27FC236}">
                <a16:creationId xmlns:a16="http://schemas.microsoft.com/office/drawing/2014/main" id="{9D4A21B8-9611-488A-9AD4-21D0B75895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4164" y="451485"/>
            <a:ext cx="529590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jdelijke aanduiding voor inhoud 2">
            <a:extLst>
              <a:ext uri="{FF2B5EF4-FFF2-40B4-BE49-F238E27FC236}">
                <a16:creationId xmlns:a16="http://schemas.microsoft.com/office/drawing/2014/main" id="{1A5D3373-683C-4474-BBF1-0549D385707E}"/>
              </a:ext>
            </a:extLst>
          </p:cNvPr>
          <p:cNvSpPr txBox="1">
            <a:spLocks/>
          </p:cNvSpPr>
          <p:nvPr/>
        </p:nvSpPr>
        <p:spPr>
          <a:xfrm>
            <a:off x="1011936" y="2280794"/>
            <a:ext cx="10168128" cy="3694176"/>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Riool</a:t>
            </a:r>
          </a:p>
          <a:p>
            <a:r>
              <a:rPr lang="nl-NL" dirty="0"/>
              <a:t>Groen</a:t>
            </a:r>
          </a:p>
          <a:p>
            <a:r>
              <a:rPr lang="nl-NL" dirty="0"/>
              <a:t>Wegen</a:t>
            </a:r>
          </a:p>
          <a:p>
            <a:r>
              <a:rPr lang="nl-NL" dirty="0"/>
              <a:t>Verkeer</a:t>
            </a:r>
          </a:p>
          <a:p>
            <a:r>
              <a:rPr lang="nl-NL" dirty="0"/>
              <a:t>Verlichting</a:t>
            </a:r>
          </a:p>
          <a:p>
            <a:r>
              <a:rPr lang="nl-NL" dirty="0"/>
              <a:t>Meubilair</a:t>
            </a:r>
          </a:p>
          <a:p>
            <a:r>
              <a:rPr lang="nl-NL" dirty="0"/>
              <a:t>K&amp;L</a:t>
            </a:r>
          </a:p>
          <a:p>
            <a:pPr lvl="1"/>
            <a:r>
              <a:rPr lang="nl-NL" dirty="0"/>
              <a:t>Gas</a:t>
            </a:r>
          </a:p>
          <a:p>
            <a:pPr lvl="1"/>
            <a:r>
              <a:rPr lang="nl-NL" dirty="0"/>
              <a:t>water</a:t>
            </a:r>
          </a:p>
          <a:p>
            <a:pPr marL="0" indent="0">
              <a:buNone/>
            </a:pPr>
            <a:endParaRPr lang="nl-NL" dirty="0"/>
          </a:p>
        </p:txBody>
      </p:sp>
    </p:spTree>
    <p:extLst>
      <p:ext uri="{BB962C8B-B14F-4D97-AF65-F5344CB8AC3E}">
        <p14:creationId xmlns:p14="http://schemas.microsoft.com/office/powerpoint/2010/main" val="2188581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FE382C-4A9D-4147-98DF-9904CD586499}"/>
              </a:ext>
            </a:extLst>
          </p:cNvPr>
          <p:cNvSpPr>
            <a:spLocks noGrp="1"/>
          </p:cNvSpPr>
          <p:nvPr>
            <p:ph type="title"/>
          </p:nvPr>
        </p:nvSpPr>
        <p:spPr/>
        <p:txBody>
          <a:bodyPr/>
          <a:lstStyle/>
          <a:p>
            <a:r>
              <a:rPr lang="nl-NL" dirty="0">
                <a:solidFill>
                  <a:srgbClr val="63676B"/>
                </a:solidFill>
              </a:rPr>
              <a:t>Doelstellingen</a:t>
            </a:r>
          </a:p>
        </p:txBody>
      </p:sp>
      <p:sp>
        <p:nvSpPr>
          <p:cNvPr id="3" name="Tijdelijke aanduiding voor inhoud 2">
            <a:extLst>
              <a:ext uri="{FF2B5EF4-FFF2-40B4-BE49-F238E27FC236}">
                <a16:creationId xmlns:a16="http://schemas.microsoft.com/office/drawing/2014/main" id="{3A9C6598-57C3-4843-A76E-47C853DB961E}"/>
              </a:ext>
            </a:extLst>
          </p:cNvPr>
          <p:cNvSpPr>
            <a:spLocks noGrp="1"/>
          </p:cNvSpPr>
          <p:nvPr>
            <p:ph idx="1"/>
          </p:nvPr>
        </p:nvSpPr>
        <p:spPr/>
        <p:txBody>
          <a:bodyPr/>
          <a:lstStyle/>
          <a:p>
            <a:pPr lvl="0"/>
            <a:r>
              <a:rPr lang="nl-NL" dirty="0"/>
              <a:t>Een toekomstbestendig functioneel gescheiden rioolstelsel;</a:t>
            </a:r>
          </a:p>
          <a:p>
            <a:pPr lvl="0"/>
            <a:r>
              <a:rPr lang="nl-NL" dirty="0"/>
              <a:t>Een toekomstbestendige groenstructuur;</a:t>
            </a:r>
          </a:p>
          <a:p>
            <a:pPr lvl="0"/>
            <a:r>
              <a:rPr lang="nl-NL" dirty="0"/>
              <a:t>Een toekomstbestendige ondergrondse infrastructuur;</a:t>
            </a:r>
          </a:p>
          <a:p>
            <a:pPr lvl="0"/>
            <a:r>
              <a:rPr lang="nl-NL" dirty="0"/>
              <a:t>Een versterkte ruimtelijke kwaliteit van het gehele projectgebied.</a:t>
            </a:r>
          </a:p>
          <a:p>
            <a:pPr marL="0" lvl="0" indent="0">
              <a:buNone/>
            </a:pPr>
            <a:endParaRPr lang="nl-NL" dirty="0"/>
          </a:p>
          <a:p>
            <a:endParaRPr lang="nl-NL" dirty="0"/>
          </a:p>
        </p:txBody>
      </p:sp>
    </p:spTree>
    <p:extLst>
      <p:ext uri="{BB962C8B-B14F-4D97-AF65-F5344CB8AC3E}">
        <p14:creationId xmlns:p14="http://schemas.microsoft.com/office/powerpoint/2010/main" val="203436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FE382C-4A9D-4147-98DF-9904CD586499}"/>
              </a:ext>
            </a:extLst>
          </p:cNvPr>
          <p:cNvSpPr>
            <a:spLocks noGrp="1"/>
          </p:cNvSpPr>
          <p:nvPr>
            <p:ph type="title"/>
          </p:nvPr>
        </p:nvSpPr>
        <p:spPr/>
        <p:txBody>
          <a:bodyPr/>
          <a:lstStyle/>
          <a:p>
            <a:r>
              <a:rPr lang="nl-NL" dirty="0">
                <a:solidFill>
                  <a:srgbClr val="63676B"/>
                </a:solidFill>
              </a:rPr>
              <a:t>Wat gaat er gebeuren?</a:t>
            </a:r>
          </a:p>
        </p:txBody>
      </p:sp>
      <p:sp>
        <p:nvSpPr>
          <p:cNvPr id="13" name="Tijdelijke aanduiding voor inhoud 12">
            <a:extLst>
              <a:ext uri="{FF2B5EF4-FFF2-40B4-BE49-F238E27FC236}">
                <a16:creationId xmlns:a16="http://schemas.microsoft.com/office/drawing/2014/main" id="{7CBF6A14-B30B-4D7B-9D02-B1FDB6A4297E}"/>
              </a:ext>
            </a:extLst>
          </p:cNvPr>
          <p:cNvSpPr>
            <a:spLocks noGrp="1"/>
          </p:cNvSpPr>
          <p:nvPr>
            <p:ph idx="1"/>
          </p:nvPr>
        </p:nvSpPr>
        <p:spPr>
          <a:xfrm>
            <a:off x="1011936" y="2438430"/>
            <a:ext cx="10168128" cy="3694176"/>
          </a:xfrm>
        </p:spPr>
        <p:txBody>
          <a:bodyPr>
            <a:normAutofit fontScale="70000" lnSpcReduction="20000"/>
          </a:bodyPr>
          <a:lstStyle/>
          <a:p>
            <a:pPr lvl="0"/>
            <a:endParaRPr lang="nl-NL" dirty="0">
              <a:highlight>
                <a:srgbClr val="FFFF00"/>
              </a:highlight>
            </a:endParaRPr>
          </a:p>
          <a:p>
            <a:pPr lvl="0"/>
            <a:r>
              <a:rPr lang="nl-NL" dirty="0"/>
              <a:t>Deel van de bomen in de Pieter </a:t>
            </a:r>
            <a:r>
              <a:rPr lang="nl-NL" dirty="0" err="1"/>
              <a:t>Molijnlaan</a:t>
            </a:r>
            <a:r>
              <a:rPr lang="nl-NL" dirty="0"/>
              <a:t>, Jacob van </a:t>
            </a:r>
            <a:r>
              <a:rPr lang="nl-NL" dirty="0" err="1"/>
              <a:t>Ruysdaellaan</a:t>
            </a:r>
            <a:r>
              <a:rPr lang="nl-NL" dirty="0"/>
              <a:t>, Adriaan van </a:t>
            </a:r>
            <a:r>
              <a:rPr lang="nl-NL" dirty="0" err="1"/>
              <a:t>Ostadelaan</a:t>
            </a:r>
            <a:r>
              <a:rPr lang="nl-NL" dirty="0"/>
              <a:t> en Rembrandt van Rijnlaan worden gekapt</a:t>
            </a:r>
          </a:p>
          <a:p>
            <a:pPr lvl="0"/>
            <a:r>
              <a:rPr lang="nl-NL" dirty="0"/>
              <a:t>Nieuwe gas- en waterleiding worden aangelegd, oude leidingen worden verwijderd</a:t>
            </a:r>
          </a:p>
          <a:p>
            <a:pPr lvl="0"/>
            <a:r>
              <a:rPr lang="nl-NL" dirty="0"/>
              <a:t>Nieuwe riolering (gescheiden stelsel) wordt aangelegd, oude riolering wordt verwijderd</a:t>
            </a:r>
          </a:p>
          <a:p>
            <a:pPr lvl="0"/>
            <a:r>
              <a:rPr lang="nl-NL" dirty="0"/>
              <a:t>Straat wordt ingericht conform kwaliteitsboek Oegstgeest (bestrating, verlichting, meubilair)</a:t>
            </a:r>
          </a:p>
          <a:p>
            <a:pPr lvl="0"/>
            <a:r>
              <a:rPr lang="nl-NL" dirty="0"/>
              <a:t>Bomen worden geplant, groen wordt aangelegd</a:t>
            </a:r>
          </a:p>
          <a:p>
            <a:pPr marL="0" lvl="0" indent="0">
              <a:buNone/>
            </a:pPr>
            <a:endParaRPr lang="nl-NL" dirty="0">
              <a:highlight>
                <a:srgbClr val="FFFF00"/>
              </a:highlight>
            </a:endParaRPr>
          </a:p>
          <a:p>
            <a:endParaRPr lang="nl-NL" dirty="0"/>
          </a:p>
        </p:txBody>
      </p:sp>
    </p:spTree>
    <p:extLst>
      <p:ext uri="{BB962C8B-B14F-4D97-AF65-F5344CB8AC3E}">
        <p14:creationId xmlns:p14="http://schemas.microsoft.com/office/powerpoint/2010/main" val="456963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FE382C-4A9D-4147-98DF-9904CD586499}"/>
              </a:ext>
            </a:extLst>
          </p:cNvPr>
          <p:cNvSpPr>
            <a:spLocks noGrp="1"/>
          </p:cNvSpPr>
          <p:nvPr>
            <p:ph type="title"/>
          </p:nvPr>
        </p:nvSpPr>
        <p:spPr/>
        <p:txBody>
          <a:bodyPr>
            <a:normAutofit/>
          </a:bodyPr>
          <a:lstStyle/>
          <a:p>
            <a:r>
              <a:rPr lang="nl-NL" dirty="0">
                <a:solidFill>
                  <a:srgbClr val="63676B"/>
                </a:solidFill>
              </a:rPr>
              <a:t>Kabels en leidingen</a:t>
            </a:r>
          </a:p>
        </p:txBody>
      </p:sp>
      <p:sp>
        <p:nvSpPr>
          <p:cNvPr id="13" name="Tijdelijke aanduiding voor inhoud 12">
            <a:extLst>
              <a:ext uri="{FF2B5EF4-FFF2-40B4-BE49-F238E27FC236}">
                <a16:creationId xmlns:a16="http://schemas.microsoft.com/office/drawing/2014/main" id="{7CBF6A14-B30B-4D7B-9D02-B1FDB6A4297E}"/>
              </a:ext>
            </a:extLst>
          </p:cNvPr>
          <p:cNvSpPr>
            <a:spLocks noGrp="1"/>
          </p:cNvSpPr>
          <p:nvPr>
            <p:ph idx="1"/>
          </p:nvPr>
        </p:nvSpPr>
        <p:spPr>
          <a:xfrm>
            <a:off x="1011936" y="2474045"/>
            <a:ext cx="10168128" cy="3694176"/>
          </a:xfrm>
        </p:spPr>
        <p:txBody>
          <a:bodyPr>
            <a:normAutofit fontScale="92500" lnSpcReduction="10000"/>
          </a:bodyPr>
          <a:lstStyle/>
          <a:p>
            <a:pPr lvl="0">
              <a:buFontTx/>
              <a:buChar char="-"/>
            </a:pPr>
            <a:r>
              <a:rPr lang="nl-NL" dirty="0"/>
              <a:t>leidingen kunnen gemaakt zijn van verschillende materialen. </a:t>
            </a:r>
          </a:p>
          <a:p>
            <a:pPr lvl="1">
              <a:buFontTx/>
              <a:buChar char="-"/>
            </a:pPr>
            <a:r>
              <a:rPr lang="nl-NL" dirty="0"/>
              <a:t>Tegenwoordig zijn ze onder andere van staal en kunststof. </a:t>
            </a:r>
          </a:p>
          <a:p>
            <a:pPr lvl="1">
              <a:buFontTx/>
              <a:buChar char="-"/>
            </a:pPr>
            <a:r>
              <a:rPr lang="nl-NL" dirty="0"/>
              <a:t>Vroeger werd voor het aanleggen van gasleidingen in de bodem vaak gebruikt gemaakt van leidingen van grijs gietijzer of asbestcement</a:t>
            </a:r>
          </a:p>
          <a:p>
            <a:pPr lvl="1">
              <a:buFontTx/>
              <a:buChar char="-"/>
            </a:pPr>
            <a:endParaRPr lang="nl-NL" dirty="0"/>
          </a:p>
          <a:p>
            <a:pPr>
              <a:buFontTx/>
              <a:buChar char="-"/>
            </a:pPr>
            <a:r>
              <a:rPr lang="nl-NL" dirty="0"/>
              <a:t>In uitzonderlijke gevallen kunnen er op lange termijn lekken in deze leidingen ontstaan</a:t>
            </a:r>
          </a:p>
          <a:p>
            <a:pPr lvl="1">
              <a:buFontTx/>
              <a:buChar char="-"/>
            </a:pPr>
            <a:r>
              <a:rPr lang="nl-NL" dirty="0"/>
              <a:t>Om deze reden vervangt </a:t>
            </a:r>
            <a:r>
              <a:rPr lang="nl-NL" dirty="0" err="1"/>
              <a:t>Liander</a:t>
            </a:r>
            <a:r>
              <a:rPr lang="nl-NL" dirty="0"/>
              <a:t> de komende jaren dit soort door leidingen van ander materiaal (kunststof of staal). </a:t>
            </a:r>
          </a:p>
        </p:txBody>
      </p:sp>
    </p:spTree>
    <p:extLst>
      <p:ext uri="{BB962C8B-B14F-4D97-AF65-F5344CB8AC3E}">
        <p14:creationId xmlns:p14="http://schemas.microsoft.com/office/powerpoint/2010/main" val="1855318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FE382C-4A9D-4147-98DF-9904CD586499}"/>
              </a:ext>
            </a:extLst>
          </p:cNvPr>
          <p:cNvSpPr>
            <a:spLocks noGrp="1"/>
          </p:cNvSpPr>
          <p:nvPr>
            <p:ph type="title"/>
          </p:nvPr>
        </p:nvSpPr>
        <p:spPr/>
        <p:txBody>
          <a:bodyPr>
            <a:normAutofit/>
          </a:bodyPr>
          <a:lstStyle/>
          <a:p>
            <a:r>
              <a:rPr lang="nl-NL" dirty="0">
                <a:solidFill>
                  <a:srgbClr val="63676B"/>
                </a:solidFill>
              </a:rPr>
              <a:t>Gescheiden rioolstelsel</a:t>
            </a:r>
          </a:p>
        </p:txBody>
      </p:sp>
      <p:sp>
        <p:nvSpPr>
          <p:cNvPr id="13" name="Tijdelijke aanduiding voor inhoud 12">
            <a:extLst>
              <a:ext uri="{FF2B5EF4-FFF2-40B4-BE49-F238E27FC236}">
                <a16:creationId xmlns:a16="http://schemas.microsoft.com/office/drawing/2014/main" id="{7CBF6A14-B30B-4D7B-9D02-B1FDB6A4297E}"/>
              </a:ext>
            </a:extLst>
          </p:cNvPr>
          <p:cNvSpPr>
            <a:spLocks noGrp="1"/>
          </p:cNvSpPr>
          <p:nvPr>
            <p:ph idx="1"/>
          </p:nvPr>
        </p:nvSpPr>
        <p:spPr>
          <a:xfrm>
            <a:off x="1011936" y="2474045"/>
            <a:ext cx="10168128" cy="3694176"/>
          </a:xfrm>
        </p:spPr>
        <p:txBody>
          <a:bodyPr>
            <a:normAutofit fontScale="92500"/>
          </a:bodyPr>
          <a:lstStyle/>
          <a:p>
            <a:pPr lvl="0">
              <a:buFontTx/>
              <a:buChar char="-"/>
            </a:pPr>
            <a:r>
              <a:rPr lang="nl-NL" dirty="0"/>
              <a:t>Oud rioolstelsel (dateert uit jaren ‘60/’70)</a:t>
            </a:r>
          </a:p>
          <a:p>
            <a:pPr lvl="0">
              <a:buFontTx/>
              <a:buChar char="-"/>
            </a:pPr>
            <a:endParaRPr lang="nl-NL" dirty="0"/>
          </a:p>
          <a:p>
            <a:pPr lvl="0">
              <a:buFontTx/>
              <a:buChar char="-"/>
            </a:pPr>
            <a:r>
              <a:rPr lang="nl-NL" dirty="0"/>
              <a:t>We leggen een </a:t>
            </a:r>
            <a:r>
              <a:rPr lang="nl-NL" b="1" dirty="0"/>
              <a:t>gescheiden</a:t>
            </a:r>
            <a:r>
              <a:rPr lang="nl-NL" dirty="0"/>
              <a:t> riool aan. Vuil afvalwater en schoner regenwater blijven dan apart. De rioolwaterzuivering wordt dan niet belast met grote hoeveelheden regenwater, waardoor het afvalwater beter schoongemaakt wordt. Het regenwater kan zo vertraagd worden afgevoerd naar waterlopen in de buurt.</a:t>
            </a:r>
            <a:endParaRPr lang="nl-NL" dirty="0">
              <a:highlight>
                <a:srgbClr val="FFFF00"/>
              </a:highlight>
            </a:endParaRPr>
          </a:p>
        </p:txBody>
      </p:sp>
    </p:spTree>
    <p:extLst>
      <p:ext uri="{BB962C8B-B14F-4D97-AF65-F5344CB8AC3E}">
        <p14:creationId xmlns:p14="http://schemas.microsoft.com/office/powerpoint/2010/main" val="2976776511"/>
      </p:ext>
    </p:extLst>
  </p:cSld>
  <p:clrMapOvr>
    <a:masterClrMapping/>
  </p:clrMapOvr>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1135</TotalTime>
  <Words>923</Words>
  <Application>Microsoft Office PowerPoint</Application>
  <PresentationFormat>Breedbeeld</PresentationFormat>
  <Paragraphs>154</Paragraphs>
  <Slides>27</Slides>
  <Notes>18</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27</vt:i4>
      </vt:variant>
    </vt:vector>
  </HeadingPairs>
  <TitlesOfParts>
    <vt:vector size="31" baseType="lpstr">
      <vt:lpstr>Arial</vt:lpstr>
      <vt:lpstr>Avenir Next LT Pro</vt:lpstr>
      <vt:lpstr>Calibri</vt:lpstr>
      <vt:lpstr>AccentBoxVTI</vt:lpstr>
      <vt:lpstr>Project   Oudenhof Deelgebied A </vt:lpstr>
      <vt:lpstr>Bewonersavond</vt:lpstr>
      <vt:lpstr>Agenda bewonersavond</vt:lpstr>
      <vt:lpstr>Een (her)introductie van het project</vt:lpstr>
      <vt:lpstr>Waar hebben we  het over?</vt:lpstr>
      <vt:lpstr>Doelstellingen</vt:lpstr>
      <vt:lpstr>Wat gaat er gebeuren?</vt:lpstr>
      <vt:lpstr>Kabels en leidingen</vt:lpstr>
      <vt:lpstr>Gescheiden rioolstelsel</vt:lpstr>
      <vt:lpstr>Bomen</vt:lpstr>
      <vt:lpstr>Bomen</vt:lpstr>
      <vt:lpstr>Waarom doen we het samen?</vt:lpstr>
      <vt:lpstr>Hoe verhouden de werkzaamheden zich tot elkaar?</vt:lpstr>
      <vt:lpstr>Planning K&amp;L</vt:lpstr>
      <vt:lpstr>Uitvoeringsplan K&amp;L</vt:lpstr>
      <vt:lpstr>Beperken van de hinder</vt:lpstr>
      <vt:lpstr>Planning Gemeente</vt:lpstr>
      <vt:lpstr>Voorlopig ontwerp (VO)</vt:lpstr>
      <vt:lpstr>VO</vt:lpstr>
      <vt:lpstr>Communicatie</vt:lpstr>
      <vt:lpstr>Informatie tafels</vt:lpstr>
      <vt:lpstr>Project   Oudenhof Deelgebied A </vt:lpstr>
      <vt:lpstr>Afval ophaaldiensten </vt:lpstr>
      <vt:lpstr>Parkeerbalans</vt:lpstr>
      <vt:lpstr>Bodem</vt:lpstr>
      <vt:lpstr>Bomen</vt:lpstr>
      <vt:lpstr>Bomen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Meeuwsen P. (Pepijn)</dc:creator>
  <cp:lastModifiedBy>Peeters, Milou</cp:lastModifiedBy>
  <cp:revision>74</cp:revision>
  <dcterms:created xsi:type="dcterms:W3CDTF">2021-03-16T10:28:31Z</dcterms:created>
  <dcterms:modified xsi:type="dcterms:W3CDTF">2023-04-17T07:30:36Z</dcterms:modified>
</cp:coreProperties>
</file>